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3" r:id="rId6"/>
    <p:sldId id="274" r:id="rId7"/>
    <p:sldId id="270" r:id="rId8"/>
    <p:sldId id="267" r:id="rId9"/>
    <p:sldId id="271" r:id="rId10"/>
    <p:sldId id="27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0CC"/>
    <a:srgbClr val="004469"/>
    <a:srgbClr val="EAEAEA"/>
    <a:srgbClr val="000000"/>
    <a:srgbClr val="BFBFBF"/>
    <a:srgbClr val="301122"/>
    <a:srgbClr val="1B0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06" y="96"/>
      </p:cViewPr>
      <p:guideLst>
        <p:guide orient="horz" pos="1344"/>
        <p:guide pos="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19EC114-CA46-4E71-99D9-5A0ABA94137B}"/>
              </a:ext>
            </a:extLst>
          </p:cNvPr>
          <p:cNvSpPr/>
          <p:nvPr userDrawn="1"/>
        </p:nvSpPr>
        <p:spPr>
          <a:xfrm>
            <a:off x="-4047" y="0"/>
            <a:ext cx="12196047" cy="6858000"/>
          </a:xfrm>
          <a:prstGeom prst="rect">
            <a:avLst/>
          </a:prstGeom>
          <a:solidFill>
            <a:srgbClr val="00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58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A2E86-77F4-4271-BCC0-1C7302B2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3CFE4F6-9D33-4A46-914F-A9D45BC38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6FDA7D-647A-4A1F-AFDB-B9CCE9365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9A1F37-009C-4E66-9790-95E27B86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C69-A2B4-4BB3-93F2-78E5EF81BF34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340813-71A4-4B8B-A08F-E63B873F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63C787-DF36-4FAD-8E2A-33F6E838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7C2-AC95-412D-BE78-557F9FEE7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840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B6047-F1BE-466F-AFED-B521C5B1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EEC035E-F3D9-4637-9CCC-CCA68B92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A98646-DC3A-4A1C-A7D0-FAF87144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C69-A2B4-4BB3-93F2-78E5EF81BF34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4AFA2-986D-482F-B2B7-821CE203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210B13-073E-42CF-8A65-0E462F31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7C2-AC95-412D-BE78-557F9FEE7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004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536E0A0-2C24-4FAE-835B-A99175F46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A61308-FD6E-4B67-8BB0-990F53696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7D88EA-7305-44C1-B40C-C1505086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C69-A2B4-4BB3-93F2-78E5EF81BF34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C7292B-8D5F-402E-95E4-008AF28C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61B70E-008B-4A02-888E-9E64A9DE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7C2-AC95-412D-BE78-557F9FEE7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226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82E0158-6EBB-41B9-8145-6F4583E51F85}"/>
              </a:ext>
            </a:extLst>
          </p:cNvPr>
          <p:cNvSpPr/>
          <p:nvPr userDrawn="1"/>
        </p:nvSpPr>
        <p:spPr>
          <a:xfrm>
            <a:off x="-4047" y="0"/>
            <a:ext cx="12196047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360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22BA3-C2BF-40B0-90A9-240444F3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B14F68-572D-483B-93EE-65552FE30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CC4B5D-EADD-4B64-B03A-4C198F01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C69-A2B4-4BB3-93F2-78E5EF81BF34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184281-CD12-4FAB-B341-13829399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10D3C-F5E0-415C-96E7-836A2027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7C2-AC95-412D-BE78-557F9FEE7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71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7AFC9-259B-409F-8E63-4A122062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4040F9-8628-46A7-A7CC-6092775FA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6CE11C-6386-4703-81A8-BE178797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C69-A2B4-4BB3-93F2-78E5EF81BF34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0A3185-7C64-4CE7-8EF2-5718FC7D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B2AE79-15CE-43E9-8D38-820B9986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7C2-AC95-412D-BE78-557F9FEE7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245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97924-1835-4EBA-A613-78218C38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4DB92C-1190-4B81-A353-45A55DD2A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EA8598-F769-473C-9222-5E2729C64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8676A2-8C2B-4BEA-B24E-5E3C041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C69-A2B4-4BB3-93F2-78E5EF81BF34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1A6453-8C1B-488A-983B-11EBED91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C33A64-8917-48BD-8E70-4DD827E0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7C2-AC95-412D-BE78-557F9FEE7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820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95598-6F9A-4884-B3CC-2EABF82D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8A33D7-6526-4907-B76C-9C21FC3D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6233C3-1310-48C6-8359-4DE9949B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50024-86AE-4963-B0C1-D0B325002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F80B41-190F-438E-9A6A-7E2852FEA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FA52D99-B533-4A38-8EE2-9E37897B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C69-A2B4-4BB3-93F2-78E5EF81BF34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C126D6-7767-4129-B635-B847F898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CA066E-8C0A-4459-9EBB-800C12A8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7C2-AC95-412D-BE78-557F9FEE7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035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96DA3-78F1-4D4A-855B-77B27217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46BBDA-90BB-4256-8602-ED2F3567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C69-A2B4-4BB3-93F2-78E5EF81BF34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A877F2-9139-4200-8724-18C087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5B32F4-8CBF-4651-B194-2FAE9270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7C2-AC95-412D-BE78-557F9FEE7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592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264AAA-A2DE-4B14-89EC-14D749D1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C69-A2B4-4BB3-93F2-78E5EF81BF34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8F9FE9-D721-4E10-A2D5-6A7F2C3A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EBE0AE-96CF-4C5B-B376-6AEA5C33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7C2-AC95-412D-BE78-557F9FEE7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842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4FC16-F042-4D5D-B029-BD055D09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0C8891-AB0F-49E6-80F7-F16DE440C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293518-4281-4F15-BC76-2B12815CC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5BB2B8-00CB-4456-A3B8-D6F4F6F3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C69-A2B4-4BB3-93F2-78E5EF81BF34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5A2986-0D73-484E-8E87-03ED5A55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5CF0B1-6884-4CA6-8455-0EFEFFAC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37C2-AC95-412D-BE78-557F9FEE7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041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8ED7D5A-A457-4537-9F7D-EE85533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6ED82-BC14-42C7-831F-DC564868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F5DACF-C2B6-46A5-9A76-9AA68247E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1C69-A2B4-4BB3-93F2-78E5EF81BF34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999E6F-880C-415C-A3D0-F3E3D07F4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527F25-216A-4250-A5EB-A54F5780B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37C2-AC95-412D-BE78-557F9FEE7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0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chell-connect.com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10" Type="http://schemas.openxmlformats.org/officeDocument/2006/relationships/image" Target="../media/image1.svg"/><Relationship Id="rId4" Type="http://schemas.openxmlformats.org/officeDocument/2006/relationships/image" Target="../media/image24.sv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">
            <a:extLst>
              <a:ext uri="{FF2B5EF4-FFF2-40B4-BE49-F238E27FC236}">
                <a16:creationId xmlns:a16="http://schemas.microsoft.com/office/drawing/2014/main" id="{0448AEBE-4C2D-46FB-92FF-D7590D5794EB}"/>
              </a:ext>
            </a:extLst>
          </p:cNvPr>
          <p:cNvSpPr/>
          <p:nvPr/>
        </p:nvSpPr>
        <p:spPr>
          <a:xfrm>
            <a:off x="2654528" y="-4046"/>
            <a:ext cx="5582502" cy="6866341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  <a:gd name="connsiteX0" fmla="*/ 0 w 5546070"/>
              <a:gd name="connsiteY0" fmla="*/ 0 h 6858000"/>
              <a:gd name="connsiteX1" fmla="*/ 5546070 w 5546070"/>
              <a:gd name="connsiteY1" fmla="*/ 0 h 6858000"/>
              <a:gd name="connsiteX2" fmla="*/ 911299 w 5546070"/>
              <a:gd name="connsiteY2" fmla="*/ 6858000 h 6858000"/>
              <a:gd name="connsiteX3" fmla="*/ 0 w 5546070"/>
              <a:gd name="connsiteY3" fmla="*/ 6858000 h 6858000"/>
              <a:gd name="connsiteX4" fmla="*/ 0 w 5546070"/>
              <a:gd name="connsiteY4" fmla="*/ 0 h 6858000"/>
              <a:gd name="connsiteX0" fmla="*/ 0 w 3013052"/>
              <a:gd name="connsiteY0" fmla="*/ 7007 h 6865007"/>
              <a:gd name="connsiteX1" fmla="*/ 3013052 w 3013052"/>
              <a:gd name="connsiteY1" fmla="*/ 0 h 6865007"/>
              <a:gd name="connsiteX2" fmla="*/ 911299 w 3013052"/>
              <a:gd name="connsiteY2" fmla="*/ 6865007 h 6865007"/>
              <a:gd name="connsiteX3" fmla="*/ 0 w 3013052"/>
              <a:gd name="connsiteY3" fmla="*/ 6865007 h 6865007"/>
              <a:gd name="connsiteX4" fmla="*/ 0 w 3013052"/>
              <a:gd name="connsiteY4" fmla="*/ 7007 h 6865007"/>
              <a:gd name="connsiteX0" fmla="*/ 0 w 3013052"/>
              <a:gd name="connsiteY0" fmla="*/ 7007 h 6865007"/>
              <a:gd name="connsiteX1" fmla="*/ 3013052 w 3013052"/>
              <a:gd name="connsiteY1" fmla="*/ 0 h 6865007"/>
              <a:gd name="connsiteX2" fmla="*/ 481433 w 3013052"/>
              <a:gd name="connsiteY2" fmla="*/ 6861504 h 6865007"/>
              <a:gd name="connsiteX3" fmla="*/ 0 w 3013052"/>
              <a:gd name="connsiteY3" fmla="*/ 6865007 h 6865007"/>
              <a:gd name="connsiteX4" fmla="*/ 0 w 3013052"/>
              <a:gd name="connsiteY4" fmla="*/ 7007 h 6865007"/>
              <a:gd name="connsiteX0" fmla="*/ 0 w 3013052"/>
              <a:gd name="connsiteY0" fmla="*/ 7007 h 6875518"/>
              <a:gd name="connsiteX1" fmla="*/ 3013052 w 3013052"/>
              <a:gd name="connsiteY1" fmla="*/ 0 h 6875518"/>
              <a:gd name="connsiteX2" fmla="*/ 470775 w 3013052"/>
              <a:gd name="connsiteY2" fmla="*/ 6875518 h 6875518"/>
              <a:gd name="connsiteX3" fmla="*/ 0 w 3013052"/>
              <a:gd name="connsiteY3" fmla="*/ 6865007 h 6875518"/>
              <a:gd name="connsiteX4" fmla="*/ 0 w 3013052"/>
              <a:gd name="connsiteY4" fmla="*/ 7007 h 6875518"/>
              <a:gd name="connsiteX0" fmla="*/ 2639597 w 5652649"/>
              <a:gd name="connsiteY0" fmla="*/ 7007 h 6875518"/>
              <a:gd name="connsiteX1" fmla="*/ 5652649 w 5652649"/>
              <a:gd name="connsiteY1" fmla="*/ 0 h 6875518"/>
              <a:gd name="connsiteX2" fmla="*/ 3110372 w 5652649"/>
              <a:gd name="connsiteY2" fmla="*/ 6875518 h 6875518"/>
              <a:gd name="connsiteX3" fmla="*/ 0 w 5652649"/>
              <a:gd name="connsiteY3" fmla="*/ 6875517 h 6875518"/>
              <a:gd name="connsiteX4" fmla="*/ 2639597 w 5652649"/>
              <a:gd name="connsiteY4" fmla="*/ 7007 h 6875518"/>
              <a:gd name="connsiteX0" fmla="*/ 10658 w 5652649"/>
              <a:gd name="connsiteY0" fmla="*/ 0 h 6882525"/>
              <a:gd name="connsiteX1" fmla="*/ 5652649 w 5652649"/>
              <a:gd name="connsiteY1" fmla="*/ 7007 h 6882525"/>
              <a:gd name="connsiteX2" fmla="*/ 3110372 w 5652649"/>
              <a:gd name="connsiteY2" fmla="*/ 6882525 h 6882525"/>
              <a:gd name="connsiteX3" fmla="*/ 0 w 5652649"/>
              <a:gd name="connsiteY3" fmla="*/ 6882524 h 6882525"/>
              <a:gd name="connsiteX4" fmla="*/ 10658 w 5652649"/>
              <a:gd name="connsiteY4" fmla="*/ 0 h 6882525"/>
              <a:gd name="connsiteX0" fmla="*/ 18864 w 5660855"/>
              <a:gd name="connsiteY0" fmla="*/ 0 h 6882525"/>
              <a:gd name="connsiteX1" fmla="*/ 5660855 w 5660855"/>
              <a:gd name="connsiteY1" fmla="*/ 7007 h 6882525"/>
              <a:gd name="connsiteX2" fmla="*/ 3118578 w 5660855"/>
              <a:gd name="connsiteY2" fmla="*/ 6882525 h 6882525"/>
              <a:gd name="connsiteX3" fmla="*/ 0 w 5660855"/>
              <a:gd name="connsiteY3" fmla="*/ 6866340 h 6882525"/>
              <a:gd name="connsiteX4" fmla="*/ 18864 w 5660855"/>
              <a:gd name="connsiteY4" fmla="*/ 0 h 6882525"/>
              <a:gd name="connsiteX0" fmla="*/ 18864 w 5660855"/>
              <a:gd name="connsiteY0" fmla="*/ 0 h 6866341"/>
              <a:gd name="connsiteX1" fmla="*/ 5660855 w 5660855"/>
              <a:gd name="connsiteY1" fmla="*/ 7007 h 6866341"/>
              <a:gd name="connsiteX2" fmla="*/ 3118578 w 5660855"/>
              <a:gd name="connsiteY2" fmla="*/ 6866341 h 6866341"/>
              <a:gd name="connsiteX3" fmla="*/ 0 w 5660855"/>
              <a:gd name="connsiteY3" fmla="*/ 6866340 h 6866341"/>
              <a:gd name="connsiteX4" fmla="*/ 18864 w 5660855"/>
              <a:gd name="connsiteY4" fmla="*/ 0 h 686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855" h="6866341">
                <a:moveTo>
                  <a:pt x="18864" y="0"/>
                </a:moveTo>
                <a:lnTo>
                  <a:pt x="5660855" y="7007"/>
                </a:lnTo>
                <a:lnTo>
                  <a:pt x="3118578" y="6866341"/>
                </a:lnTo>
                <a:lnTo>
                  <a:pt x="0" y="6866340"/>
                </a:lnTo>
                <a:cubicBezTo>
                  <a:pt x="3553" y="4572165"/>
                  <a:pt x="15311" y="2294175"/>
                  <a:pt x="18864" y="0"/>
                </a:cubicBezTo>
                <a:close/>
              </a:path>
            </a:pathLst>
          </a:custGeom>
          <a:solidFill>
            <a:srgbClr val="00446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C99C68E-2BA6-40EB-9C27-27BFE155AB82}"/>
              </a:ext>
            </a:extLst>
          </p:cNvPr>
          <p:cNvSpPr/>
          <p:nvPr/>
        </p:nvSpPr>
        <p:spPr>
          <a:xfrm>
            <a:off x="0" y="-19050"/>
            <a:ext cx="5725116" cy="6858000"/>
          </a:xfrm>
          <a:prstGeom prst="rect">
            <a:avLst/>
          </a:prstGeom>
          <a:gradFill>
            <a:gsLst>
              <a:gs pos="61000">
                <a:srgbClr val="004469"/>
              </a:gs>
              <a:gs pos="100000">
                <a:srgbClr val="004469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FD5A2C-6C2E-4579-ABBA-36343BC04E6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0436" y="2203153"/>
            <a:ext cx="11069360" cy="111112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3200" b="1" cap="all" dirty="0">
                <a:solidFill>
                  <a:schemeClr val="bg1"/>
                </a:solidFill>
                <a:latin typeface="Montserrat Medium" panose="00000600000000000000" pitchFamily="2" charset="0"/>
              </a:rPr>
              <a:t>Vom Stanzteil bis hin zum Steckverbinder</a:t>
            </a:r>
          </a:p>
          <a:p>
            <a:pPr marL="0" indent="0" algn="l">
              <a:buNone/>
            </a:pPr>
            <a:r>
              <a:rPr lang="de-DE" sz="2000" dirty="0">
                <a:solidFill>
                  <a:srgbClr val="66C0CC"/>
                </a:solidFill>
                <a:latin typeface="Montserrat" panose="00000500000000000000" pitchFamily="2" charset="0"/>
              </a:rPr>
              <a:t>Produktion nach Kundenwunsch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78339DE-B3F7-4952-9D2A-CB8B67ECA6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0106" y="632472"/>
            <a:ext cx="2476500" cy="1047750"/>
          </a:xfrm>
          <a:prstGeom prst="rect">
            <a:avLst/>
          </a:prstGeom>
        </p:spPr>
      </p:pic>
      <p:sp>
        <p:nvSpPr>
          <p:cNvPr id="7" name="Freeform: Shape 1">
            <a:extLst>
              <a:ext uri="{FF2B5EF4-FFF2-40B4-BE49-F238E27FC236}">
                <a16:creationId xmlns:a16="http://schemas.microsoft.com/office/drawing/2014/main" id="{EE7D095F-52D8-44DF-BE7A-2F89C6714C9A}"/>
              </a:ext>
            </a:extLst>
          </p:cNvPr>
          <p:cNvSpPr/>
          <p:nvPr/>
        </p:nvSpPr>
        <p:spPr>
          <a:xfrm rot="10800000">
            <a:off x="12629046" y="-19050"/>
            <a:ext cx="15240852" cy="6935534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  <a:gd name="connsiteX0" fmla="*/ 0 w 5546070"/>
              <a:gd name="connsiteY0" fmla="*/ 0 h 6858000"/>
              <a:gd name="connsiteX1" fmla="*/ 5546070 w 5546070"/>
              <a:gd name="connsiteY1" fmla="*/ 0 h 6858000"/>
              <a:gd name="connsiteX2" fmla="*/ 911299 w 5546070"/>
              <a:gd name="connsiteY2" fmla="*/ 6858000 h 6858000"/>
              <a:gd name="connsiteX3" fmla="*/ 0 w 5546070"/>
              <a:gd name="connsiteY3" fmla="*/ 6858000 h 6858000"/>
              <a:gd name="connsiteX4" fmla="*/ 0 w 5546070"/>
              <a:gd name="connsiteY4" fmla="*/ 0 h 6858000"/>
              <a:gd name="connsiteX0" fmla="*/ 0 w 3013052"/>
              <a:gd name="connsiteY0" fmla="*/ 7007 h 6865007"/>
              <a:gd name="connsiteX1" fmla="*/ 3013052 w 3013052"/>
              <a:gd name="connsiteY1" fmla="*/ 0 h 6865007"/>
              <a:gd name="connsiteX2" fmla="*/ 911299 w 3013052"/>
              <a:gd name="connsiteY2" fmla="*/ 6865007 h 6865007"/>
              <a:gd name="connsiteX3" fmla="*/ 0 w 3013052"/>
              <a:gd name="connsiteY3" fmla="*/ 6865007 h 6865007"/>
              <a:gd name="connsiteX4" fmla="*/ 0 w 3013052"/>
              <a:gd name="connsiteY4" fmla="*/ 7007 h 6865007"/>
              <a:gd name="connsiteX0" fmla="*/ 0 w 3013052"/>
              <a:gd name="connsiteY0" fmla="*/ 7007 h 6865007"/>
              <a:gd name="connsiteX1" fmla="*/ 3013052 w 3013052"/>
              <a:gd name="connsiteY1" fmla="*/ 0 h 6865007"/>
              <a:gd name="connsiteX2" fmla="*/ 481433 w 3013052"/>
              <a:gd name="connsiteY2" fmla="*/ 6861504 h 6865007"/>
              <a:gd name="connsiteX3" fmla="*/ 0 w 3013052"/>
              <a:gd name="connsiteY3" fmla="*/ 6865007 h 6865007"/>
              <a:gd name="connsiteX4" fmla="*/ 0 w 3013052"/>
              <a:gd name="connsiteY4" fmla="*/ 7007 h 6865007"/>
              <a:gd name="connsiteX0" fmla="*/ 0 w 3013052"/>
              <a:gd name="connsiteY0" fmla="*/ 7007 h 6875518"/>
              <a:gd name="connsiteX1" fmla="*/ 3013052 w 3013052"/>
              <a:gd name="connsiteY1" fmla="*/ 0 h 6875518"/>
              <a:gd name="connsiteX2" fmla="*/ 470775 w 3013052"/>
              <a:gd name="connsiteY2" fmla="*/ 6875518 h 6875518"/>
              <a:gd name="connsiteX3" fmla="*/ 0 w 3013052"/>
              <a:gd name="connsiteY3" fmla="*/ 6865007 h 6875518"/>
              <a:gd name="connsiteX4" fmla="*/ 0 w 3013052"/>
              <a:gd name="connsiteY4" fmla="*/ 7007 h 6875518"/>
              <a:gd name="connsiteX0" fmla="*/ 2639597 w 5652649"/>
              <a:gd name="connsiteY0" fmla="*/ 7007 h 6875518"/>
              <a:gd name="connsiteX1" fmla="*/ 5652649 w 5652649"/>
              <a:gd name="connsiteY1" fmla="*/ 0 h 6875518"/>
              <a:gd name="connsiteX2" fmla="*/ 3110372 w 5652649"/>
              <a:gd name="connsiteY2" fmla="*/ 6875518 h 6875518"/>
              <a:gd name="connsiteX3" fmla="*/ 0 w 5652649"/>
              <a:gd name="connsiteY3" fmla="*/ 6875517 h 6875518"/>
              <a:gd name="connsiteX4" fmla="*/ 2639597 w 5652649"/>
              <a:gd name="connsiteY4" fmla="*/ 7007 h 6875518"/>
              <a:gd name="connsiteX0" fmla="*/ 10658 w 5652649"/>
              <a:gd name="connsiteY0" fmla="*/ 0 h 6882525"/>
              <a:gd name="connsiteX1" fmla="*/ 5652649 w 5652649"/>
              <a:gd name="connsiteY1" fmla="*/ 7007 h 6882525"/>
              <a:gd name="connsiteX2" fmla="*/ 3110372 w 5652649"/>
              <a:gd name="connsiteY2" fmla="*/ 6882525 h 6882525"/>
              <a:gd name="connsiteX3" fmla="*/ 0 w 5652649"/>
              <a:gd name="connsiteY3" fmla="*/ 6882524 h 6882525"/>
              <a:gd name="connsiteX4" fmla="*/ 10658 w 5652649"/>
              <a:gd name="connsiteY4" fmla="*/ 0 h 6882525"/>
              <a:gd name="connsiteX0" fmla="*/ 18864 w 5660855"/>
              <a:gd name="connsiteY0" fmla="*/ 0 h 6882525"/>
              <a:gd name="connsiteX1" fmla="*/ 5660855 w 5660855"/>
              <a:gd name="connsiteY1" fmla="*/ 7007 h 6882525"/>
              <a:gd name="connsiteX2" fmla="*/ 3118578 w 5660855"/>
              <a:gd name="connsiteY2" fmla="*/ 6882525 h 6882525"/>
              <a:gd name="connsiteX3" fmla="*/ 0 w 5660855"/>
              <a:gd name="connsiteY3" fmla="*/ 6866340 h 6882525"/>
              <a:gd name="connsiteX4" fmla="*/ 18864 w 5660855"/>
              <a:gd name="connsiteY4" fmla="*/ 0 h 6882525"/>
              <a:gd name="connsiteX0" fmla="*/ 18864 w 5660855"/>
              <a:gd name="connsiteY0" fmla="*/ 0 h 6866341"/>
              <a:gd name="connsiteX1" fmla="*/ 5660855 w 5660855"/>
              <a:gd name="connsiteY1" fmla="*/ 7007 h 6866341"/>
              <a:gd name="connsiteX2" fmla="*/ 3118578 w 5660855"/>
              <a:gd name="connsiteY2" fmla="*/ 6866341 h 6866341"/>
              <a:gd name="connsiteX3" fmla="*/ 0 w 5660855"/>
              <a:gd name="connsiteY3" fmla="*/ 6866340 h 6866341"/>
              <a:gd name="connsiteX4" fmla="*/ 18864 w 5660855"/>
              <a:gd name="connsiteY4" fmla="*/ 0 h 6866341"/>
              <a:gd name="connsiteX0" fmla="*/ 5485681 w 11127672"/>
              <a:gd name="connsiteY0" fmla="*/ 0 h 6942540"/>
              <a:gd name="connsiteX1" fmla="*/ 11127672 w 11127672"/>
              <a:gd name="connsiteY1" fmla="*/ 7007 h 6942540"/>
              <a:gd name="connsiteX2" fmla="*/ 8585395 w 11127672"/>
              <a:gd name="connsiteY2" fmla="*/ 6866341 h 6942540"/>
              <a:gd name="connsiteX3" fmla="*/ 0 w 11127672"/>
              <a:gd name="connsiteY3" fmla="*/ 6942540 h 6942540"/>
              <a:gd name="connsiteX4" fmla="*/ 5485681 w 11127672"/>
              <a:gd name="connsiteY4" fmla="*/ 0 h 6942540"/>
              <a:gd name="connsiteX0" fmla="*/ 88 w 11224800"/>
              <a:gd name="connsiteY0" fmla="*/ 0 h 6942540"/>
              <a:gd name="connsiteX1" fmla="*/ 11224800 w 11224800"/>
              <a:gd name="connsiteY1" fmla="*/ 7007 h 6942540"/>
              <a:gd name="connsiteX2" fmla="*/ 8682523 w 11224800"/>
              <a:gd name="connsiteY2" fmla="*/ 6866341 h 6942540"/>
              <a:gd name="connsiteX3" fmla="*/ 97128 w 11224800"/>
              <a:gd name="connsiteY3" fmla="*/ 6942540 h 6942540"/>
              <a:gd name="connsiteX4" fmla="*/ 88 w 11224800"/>
              <a:gd name="connsiteY4" fmla="*/ 0 h 6942540"/>
              <a:gd name="connsiteX0" fmla="*/ 4191417 w 15416129"/>
              <a:gd name="connsiteY0" fmla="*/ 0 h 6885390"/>
              <a:gd name="connsiteX1" fmla="*/ 15416129 w 15416129"/>
              <a:gd name="connsiteY1" fmla="*/ 7007 h 6885390"/>
              <a:gd name="connsiteX2" fmla="*/ 12873852 w 15416129"/>
              <a:gd name="connsiteY2" fmla="*/ 6866341 h 6885390"/>
              <a:gd name="connsiteX3" fmla="*/ 0 w 15416129"/>
              <a:gd name="connsiteY3" fmla="*/ 6885390 h 6885390"/>
              <a:gd name="connsiteX4" fmla="*/ 4191417 w 15416129"/>
              <a:gd name="connsiteY4" fmla="*/ 0 h 6885390"/>
              <a:gd name="connsiteX0" fmla="*/ 18864 w 15416129"/>
              <a:gd name="connsiteY0" fmla="*/ 0 h 6904440"/>
              <a:gd name="connsiteX1" fmla="*/ 15416129 w 15416129"/>
              <a:gd name="connsiteY1" fmla="*/ 26057 h 6904440"/>
              <a:gd name="connsiteX2" fmla="*/ 12873852 w 15416129"/>
              <a:gd name="connsiteY2" fmla="*/ 6885391 h 6904440"/>
              <a:gd name="connsiteX3" fmla="*/ 0 w 15416129"/>
              <a:gd name="connsiteY3" fmla="*/ 6904440 h 6904440"/>
              <a:gd name="connsiteX4" fmla="*/ 18864 w 15416129"/>
              <a:gd name="connsiteY4" fmla="*/ 0 h 6904440"/>
              <a:gd name="connsiteX0" fmla="*/ 18864 w 15416129"/>
              <a:gd name="connsiteY0" fmla="*/ 0 h 6904441"/>
              <a:gd name="connsiteX1" fmla="*/ 15416129 w 15416129"/>
              <a:gd name="connsiteY1" fmla="*/ 26057 h 6904441"/>
              <a:gd name="connsiteX2" fmla="*/ 12873852 w 15416129"/>
              <a:gd name="connsiteY2" fmla="*/ 6904441 h 6904441"/>
              <a:gd name="connsiteX3" fmla="*/ 0 w 15416129"/>
              <a:gd name="connsiteY3" fmla="*/ 6904440 h 6904441"/>
              <a:gd name="connsiteX4" fmla="*/ 18864 w 15416129"/>
              <a:gd name="connsiteY4" fmla="*/ 0 h 6904441"/>
              <a:gd name="connsiteX0" fmla="*/ 18864 w 15454764"/>
              <a:gd name="connsiteY0" fmla="*/ 31093 h 6935534"/>
              <a:gd name="connsiteX1" fmla="*/ 15454764 w 15454764"/>
              <a:gd name="connsiteY1" fmla="*/ 0 h 6935534"/>
              <a:gd name="connsiteX2" fmla="*/ 12873852 w 15454764"/>
              <a:gd name="connsiteY2" fmla="*/ 6935534 h 6935534"/>
              <a:gd name="connsiteX3" fmla="*/ 0 w 15454764"/>
              <a:gd name="connsiteY3" fmla="*/ 6935533 h 6935534"/>
              <a:gd name="connsiteX4" fmla="*/ 18864 w 15454764"/>
              <a:gd name="connsiteY4" fmla="*/ 31093 h 693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4764" h="6935534">
                <a:moveTo>
                  <a:pt x="18864" y="31093"/>
                </a:moveTo>
                <a:lnTo>
                  <a:pt x="15454764" y="0"/>
                </a:lnTo>
                <a:lnTo>
                  <a:pt x="12873852" y="6935534"/>
                </a:lnTo>
                <a:lnTo>
                  <a:pt x="0" y="6935533"/>
                </a:lnTo>
                <a:cubicBezTo>
                  <a:pt x="3553" y="4641358"/>
                  <a:pt x="15311" y="2325268"/>
                  <a:pt x="18864" y="310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Grafik 1" descr="Ein Bild, das Text, drinnen, Gerät, Mikroskop enthält.&#10;&#10;Automatisch generierte Beschreibung">
            <a:extLst>
              <a:ext uri="{FF2B5EF4-FFF2-40B4-BE49-F238E27FC236}">
                <a16:creationId xmlns:a16="http://schemas.microsoft.com/office/drawing/2014/main" id="{904933C3-F7A0-BA9D-2FF4-83D992B12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7"/>
          <a:stretch/>
        </p:blipFill>
        <p:spPr>
          <a:xfrm>
            <a:off x="7584348" y="3543724"/>
            <a:ext cx="4607652" cy="33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-1.25768 2.22222E-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Mann enthält.&#10;&#10;Automatisch generierte Beschreibung">
            <a:extLst>
              <a:ext uri="{FF2B5EF4-FFF2-40B4-BE49-F238E27FC236}">
                <a16:creationId xmlns:a16="http://schemas.microsoft.com/office/drawing/2014/main" id="{FBCDD91E-1061-4552-B0B5-14AB9D010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0"/>
          <a:stretch/>
        </p:blipFill>
        <p:spPr>
          <a:xfrm>
            <a:off x="3236144" y="0"/>
            <a:ext cx="8955856" cy="6858000"/>
          </a:xfrm>
          <a:prstGeom prst="rect">
            <a:avLst/>
          </a:prstGeom>
        </p:spPr>
      </p:pic>
      <p:sp>
        <p:nvSpPr>
          <p:cNvPr id="8" name="Freeform: Shape 1">
            <a:extLst>
              <a:ext uri="{FF2B5EF4-FFF2-40B4-BE49-F238E27FC236}">
                <a16:creationId xmlns:a16="http://schemas.microsoft.com/office/drawing/2014/main" id="{0448AEBE-4C2D-46FB-92FF-D7590D5794EB}"/>
              </a:ext>
            </a:extLst>
          </p:cNvPr>
          <p:cNvSpPr/>
          <p:nvPr/>
        </p:nvSpPr>
        <p:spPr>
          <a:xfrm>
            <a:off x="2654528" y="-4046"/>
            <a:ext cx="5582502" cy="6866341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  <a:gd name="connsiteX0" fmla="*/ 0 w 5546070"/>
              <a:gd name="connsiteY0" fmla="*/ 0 h 6858000"/>
              <a:gd name="connsiteX1" fmla="*/ 5546070 w 5546070"/>
              <a:gd name="connsiteY1" fmla="*/ 0 h 6858000"/>
              <a:gd name="connsiteX2" fmla="*/ 911299 w 5546070"/>
              <a:gd name="connsiteY2" fmla="*/ 6858000 h 6858000"/>
              <a:gd name="connsiteX3" fmla="*/ 0 w 5546070"/>
              <a:gd name="connsiteY3" fmla="*/ 6858000 h 6858000"/>
              <a:gd name="connsiteX4" fmla="*/ 0 w 5546070"/>
              <a:gd name="connsiteY4" fmla="*/ 0 h 6858000"/>
              <a:gd name="connsiteX0" fmla="*/ 0 w 3013052"/>
              <a:gd name="connsiteY0" fmla="*/ 7007 h 6865007"/>
              <a:gd name="connsiteX1" fmla="*/ 3013052 w 3013052"/>
              <a:gd name="connsiteY1" fmla="*/ 0 h 6865007"/>
              <a:gd name="connsiteX2" fmla="*/ 911299 w 3013052"/>
              <a:gd name="connsiteY2" fmla="*/ 6865007 h 6865007"/>
              <a:gd name="connsiteX3" fmla="*/ 0 w 3013052"/>
              <a:gd name="connsiteY3" fmla="*/ 6865007 h 6865007"/>
              <a:gd name="connsiteX4" fmla="*/ 0 w 3013052"/>
              <a:gd name="connsiteY4" fmla="*/ 7007 h 6865007"/>
              <a:gd name="connsiteX0" fmla="*/ 0 w 3013052"/>
              <a:gd name="connsiteY0" fmla="*/ 7007 h 6865007"/>
              <a:gd name="connsiteX1" fmla="*/ 3013052 w 3013052"/>
              <a:gd name="connsiteY1" fmla="*/ 0 h 6865007"/>
              <a:gd name="connsiteX2" fmla="*/ 481433 w 3013052"/>
              <a:gd name="connsiteY2" fmla="*/ 6861504 h 6865007"/>
              <a:gd name="connsiteX3" fmla="*/ 0 w 3013052"/>
              <a:gd name="connsiteY3" fmla="*/ 6865007 h 6865007"/>
              <a:gd name="connsiteX4" fmla="*/ 0 w 3013052"/>
              <a:gd name="connsiteY4" fmla="*/ 7007 h 6865007"/>
              <a:gd name="connsiteX0" fmla="*/ 0 w 3013052"/>
              <a:gd name="connsiteY0" fmla="*/ 7007 h 6875518"/>
              <a:gd name="connsiteX1" fmla="*/ 3013052 w 3013052"/>
              <a:gd name="connsiteY1" fmla="*/ 0 h 6875518"/>
              <a:gd name="connsiteX2" fmla="*/ 470775 w 3013052"/>
              <a:gd name="connsiteY2" fmla="*/ 6875518 h 6875518"/>
              <a:gd name="connsiteX3" fmla="*/ 0 w 3013052"/>
              <a:gd name="connsiteY3" fmla="*/ 6865007 h 6875518"/>
              <a:gd name="connsiteX4" fmla="*/ 0 w 3013052"/>
              <a:gd name="connsiteY4" fmla="*/ 7007 h 6875518"/>
              <a:gd name="connsiteX0" fmla="*/ 2639597 w 5652649"/>
              <a:gd name="connsiteY0" fmla="*/ 7007 h 6875518"/>
              <a:gd name="connsiteX1" fmla="*/ 5652649 w 5652649"/>
              <a:gd name="connsiteY1" fmla="*/ 0 h 6875518"/>
              <a:gd name="connsiteX2" fmla="*/ 3110372 w 5652649"/>
              <a:gd name="connsiteY2" fmla="*/ 6875518 h 6875518"/>
              <a:gd name="connsiteX3" fmla="*/ 0 w 5652649"/>
              <a:gd name="connsiteY3" fmla="*/ 6875517 h 6875518"/>
              <a:gd name="connsiteX4" fmla="*/ 2639597 w 5652649"/>
              <a:gd name="connsiteY4" fmla="*/ 7007 h 6875518"/>
              <a:gd name="connsiteX0" fmla="*/ 10658 w 5652649"/>
              <a:gd name="connsiteY0" fmla="*/ 0 h 6882525"/>
              <a:gd name="connsiteX1" fmla="*/ 5652649 w 5652649"/>
              <a:gd name="connsiteY1" fmla="*/ 7007 h 6882525"/>
              <a:gd name="connsiteX2" fmla="*/ 3110372 w 5652649"/>
              <a:gd name="connsiteY2" fmla="*/ 6882525 h 6882525"/>
              <a:gd name="connsiteX3" fmla="*/ 0 w 5652649"/>
              <a:gd name="connsiteY3" fmla="*/ 6882524 h 6882525"/>
              <a:gd name="connsiteX4" fmla="*/ 10658 w 5652649"/>
              <a:gd name="connsiteY4" fmla="*/ 0 h 6882525"/>
              <a:gd name="connsiteX0" fmla="*/ 18864 w 5660855"/>
              <a:gd name="connsiteY0" fmla="*/ 0 h 6882525"/>
              <a:gd name="connsiteX1" fmla="*/ 5660855 w 5660855"/>
              <a:gd name="connsiteY1" fmla="*/ 7007 h 6882525"/>
              <a:gd name="connsiteX2" fmla="*/ 3118578 w 5660855"/>
              <a:gd name="connsiteY2" fmla="*/ 6882525 h 6882525"/>
              <a:gd name="connsiteX3" fmla="*/ 0 w 5660855"/>
              <a:gd name="connsiteY3" fmla="*/ 6866340 h 6882525"/>
              <a:gd name="connsiteX4" fmla="*/ 18864 w 5660855"/>
              <a:gd name="connsiteY4" fmla="*/ 0 h 6882525"/>
              <a:gd name="connsiteX0" fmla="*/ 18864 w 5660855"/>
              <a:gd name="connsiteY0" fmla="*/ 0 h 6866341"/>
              <a:gd name="connsiteX1" fmla="*/ 5660855 w 5660855"/>
              <a:gd name="connsiteY1" fmla="*/ 7007 h 6866341"/>
              <a:gd name="connsiteX2" fmla="*/ 3118578 w 5660855"/>
              <a:gd name="connsiteY2" fmla="*/ 6866341 h 6866341"/>
              <a:gd name="connsiteX3" fmla="*/ 0 w 5660855"/>
              <a:gd name="connsiteY3" fmla="*/ 6866340 h 6866341"/>
              <a:gd name="connsiteX4" fmla="*/ 18864 w 5660855"/>
              <a:gd name="connsiteY4" fmla="*/ 0 h 686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855" h="6866341">
                <a:moveTo>
                  <a:pt x="18864" y="0"/>
                </a:moveTo>
                <a:lnTo>
                  <a:pt x="5660855" y="7007"/>
                </a:lnTo>
                <a:lnTo>
                  <a:pt x="3118578" y="6866341"/>
                </a:lnTo>
                <a:lnTo>
                  <a:pt x="0" y="6866340"/>
                </a:lnTo>
                <a:cubicBezTo>
                  <a:pt x="3553" y="4572165"/>
                  <a:pt x="15311" y="2294175"/>
                  <a:pt x="18864" y="0"/>
                </a:cubicBezTo>
                <a:close/>
              </a:path>
            </a:pathLst>
          </a:custGeom>
          <a:solidFill>
            <a:srgbClr val="00446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C99C68E-2BA6-40EB-9C27-27BFE155AB82}"/>
              </a:ext>
            </a:extLst>
          </p:cNvPr>
          <p:cNvSpPr/>
          <p:nvPr/>
        </p:nvSpPr>
        <p:spPr>
          <a:xfrm>
            <a:off x="-4047" y="0"/>
            <a:ext cx="5725116" cy="6858000"/>
          </a:xfrm>
          <a:prstGeom prst="rect">
            <a:avLst/>
          </a:prstGeom>
          <a:gradFill>
            <a:gsLst>
              <a:gs pos="61000">
                <a:srgbClr val="004469"/>
              </a:gs>
              <a:gs pos="100000">
                <a:srgbClr val="004469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FD5A2C-6C2E-4579-ABBA-36343BC04E6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94188" y="3693126"/>
            <a:ext cx="9144000" cy="198377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spcAft>
                <a:spcPts val="600"/>
              </a:spcAft>
              <a:buNone/>
            </a:pPr>
            <a:r>
              <a:rPr lang="de-DE" sz="3000" b="1" cap="all" dirty="0">
                <a:solidFill>
                  <a:schemeClr val="bg1"/>
                </a:solidFill>
                <a:latin typeface="Montserrat Medium" panose="00000600000000000000" pitchFamily="2" charset="0"/>
              </a:rPr>
              <a:t>KONTAKT</a:t>
            </a:r>
          </a:p>
          <a:p>
            <a:pPr marL="0" indent="0" algn="l">
              <a:buNone/>
            </a:pPr>
            <a:r>
              <a:rPr lang="de-DE" sz="2000" dirty="0">
                <a:solidFill>
                  <a:srgbClr val="66C0CC"/>
                </a:solidFill>
                <a:latin typeface="Montserrat" panose="00000500000000000000" pitchFamily="2" charset="0"/>
              </a:rPr>
              <a:t>schell-connect GmbH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de-DE" sz="1400" b="0" i="0" dirty="0">
                <a:solidFill>
                  <a:schemeClr val="bg1"/>
                </a:solidFill>
                <a:effectLst/>
                <a:latin typeface="Montserrat Light" panose="00000400000000000000" pitchFamily="2" charset="0"/>
              </a:rPr>
              <a:t>Dessau-Straße 4</a:t>
            </a:r>
            <a:br>
              <a:rPr lang="de-DE" sz="1400" dirty="0">
                <a:solidFill>
                  <a:schemeClr val="bg1"/>
                </a:solidFill>
                <a:latin typeface="Montserrat Light" panose="00000400000000000000" pitchFamily="2" charset="0"/>
              </a:rPr>
            </a:br>
            <a:r>
              <a:rPr lang="de-DE" sz="1400" b="0" i="0" dirty="0">
                <a:solidFill>
                  <a:schemeClr val="bg1"/>
                </a:solidFill>
                <a:effectLst/>
                <a:latin typeface="Montserrat Light" panose="00000400000000000000" pitchFamily="2" charset="0"/>
              </a:rPr>
              <a:t>86956 Schongau</a:t>
            </a:r>
            <a:br>
              <a:rPr lang="de-DE" sz="1400" dirty="0">
                <a:solidFill>
                  <a:schemeClr val="bg1"/>
                </a:solidFill>
                <a:latin typeface="Montserrat Light" panose="00000400000000000000" pitchFamily="2" charset="0"/>
              </a:rPr>
            </a:br>
            <a:br>
              <a:rPr lang="de-DE" sz="1400" dirty="0">
                <a:solidFill>
                  <a:schemeClr val="bg1"/>
                </a:solidFill>
                <a:latin typeface="Montserrat Light" panose="00000400000000000000" pitchFamily="2" charset="0"/>
              </a:rPr>
            </a:br>
            <a:r>
              <a:rPr lang="de-DE" sz="1400" b="0" i="0" dirty="0">
                <a:solidFill>
                  <a:schemeClr val="bg1"/>
                </a:solidFill>
                <a:effectLst/>
                <a:latin typeface="Montserrat Light" panose="00000400000000000000" pitchFamily="2" charset="0"/>
              </a:rPr>
              <a:t>Tel. +49 8861 9080-20</a:t>
            </a:r>
            <a:br>
              <a:rPr lang="de-DE" sz="1400" dirty="0">
                <a:solidFill>
                  <a:schemeClr val="bg1"/>
                </a:solidFill>
                <a:latin typeface="Montserrat Light" panose="00000400000000000000" pitchFamily="2" charset="0"/>
              </a:rPr>
            </a:br>
            <a:r>
              <a:rPr lang="de-DE" sz="1400" b="0" i="0" dirty="0" err="1">
                <a:solidFill>
                  <a:schemeClr val="bg1"/>
                </a:solidFill>
                <a:effectLst/>
                <a:latin typeface="Montserrat Light" panose="00000400000000000000" pitchFamily="2" charset="0"/>
              </a:rPr>
              <a:t>eMail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Montserrat Light" panose="00000400000000000000" pitchFamily="2" charset="0"/>
              </a:rPr>
              <a:t>: </a:t>
            </a:r>
            <a:r>
              <a:rPr lang="de-DE" sz="1400" b="0" i="0" strike="noStrike" dirty="0">
                <a:solidFill>
                  <a:schemeClr val="bg1"/>
                </a:solidFill>
                <a:effectLst/>
                <a:latin typeface="Montserrat Light" panose="000004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info@schell-connect.com</a:t>
            </a:r>
            <a:endParaRPr lang="de-DE" sz="20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78339DE-B3F7-4952-9D2A-CB8B67ECA6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6" y="632472"/>
            <a:ext cx="2476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83CBB80-4BB0-4F4E-854D-68E47D9A2928}"/>
              </a:ext>
            </a:extLst>
          </p:cNvPr>
          <p:cNvSpPr/>
          <p:nvPr/>
        </p:nvSpPr>
        <p:spPr>
          <a:xfrm>
            <a:off x="-7630" y="0"/>
            <a:ext cx="12196047" cy="6858000"/>
          </a:xfrm>
          <a:prstGeom prst="rect">
            <a:avLst/>
          </a:prstGeom>
          <a:solidFill>
            <a:srgbClr val="00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73E2DE9E-5A93-4F64-A58A-E743950AFB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21353" y="1226886"/>
            <a:ext cx="1576778" cy="2158903"/>
          </a:xfrm>
          <a:prstGeom prst="rect">
            <a:avLst/>
          </a:prstGeom>
        </p:spPr>
      </p:pic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D486F02E-6691-43C5-BC5E-D495610F9F24}"/>
              </a:ext>
            </a:extLst>
          </p:cNvPr>
          <p:cNvCxnSpPr>
            <a:cxnSpLocks/>
          </p:cNvCxnSpPr>
          <p:nvPr/>
        </p:nvCxnSpPr>
        <p:spPr>
          <a:xfrm>
            <a:off x="4098131" y="1154058"/>
            <a:ext cx="0" cy="5390110"/>
          </a:xfrm>
          <a:prstGeom prst="line">
            <a:avLst/>
          </a:prstGeom>
          <a:ln w="12700">
            <a:solidFill>
              <a:srgbClr val="66C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18961C56-7519-497E-953F-1EFF2D15E23D}"/>
              </a:ext>
            </a:extLst>
          </p:cNvPr>
          <p:cNvSpPr txBox="1"/>
          <p:nvPr/>
        </p:nvSpPr>
        <p:spPr>
          <a:xfrm>
            <a:off x="7870920" y="1154058"/>
            <a:ext cx="56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66C0CC"/>
              </a:solidFill>
              <a:latin typeface="Montserrat Light" panose="00000400000000000000" pitchFamily="2" charset="0"/>
            </a:endParaRPr>
          </a:p>
          <a:p>
            <a:endParaRPr lang="de-DE" dirty="0">
              <a:solidFill>
                <a:srgbClr val="66C0CC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354CC300-8B35-44F3-8FB8-7DAE596CA6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00980" y="1226886"/>
            <a:ext cx="1576778" cy="2158903"/>
          </a:xfrm>
          <a:prstGeom prst="rect">
            <a:avLst/>
          </a:prstGeom>
        </p:spPr>
      </p:pic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584973B8-A080-4923-9D04-397B8713705A}"/>
              </a:ext>
            </a:extLst>
          </p:cNvPr>
          <p:cNvCxnSpPr>
            <a:cxnSpLocks/>
          </p:cNvCxnSpPr>
          <p:nvPr/>
        </p:nvCxnSpPr>
        <p:spPr>
          <a:xfrm>
            <a:off x="11688990" y="1163937"/>
            <a:ext cx="0" cy="5390110"/>
          </a:xfrm>
          <a:prstGeom prst="line">
            <a:avLst/>
          </a:prstGeom>
          <a:ln w="12700">
            <a:solidFill>
              <a:srgbClr val="66C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5DDF4DA7-5B46-4368-B091-C9966958BE47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182"/>
          <a:stretch/>
        </p:blipFill>
        <p:spPr>
          <a:xfrm>
            <a:off x="6678662" y="1525952"/>
            <a:ext cx="1120581" cy="14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42B45EA-EED6-4EF6-9955-DE1EE44783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00001" y="1226886"/>
            <a:ext cx="1576778" cy="2158903"/>
          </a:xfrm>
          <a:prstGeom prst="rect">
            <a:avLst/>
          </a:prstGeo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8EDF9C2-A319-4530-A69E-013075531999}"/>
              </a:ext>
            </a:extLst>
          </p:cNvPr>
          <p:cNvCxnSpPr>
            <a:cxnSpLocks/>
          </p:cNvCxnSpPr>
          <p:nvPr/>
        </p:nvCxnSpPr>
        <p:spPr>
          <a:xfrm>
            <a:off x="7776779" y="1154058"/>
            <a:ext cx="0" cy="5390110"/>
          </a:xfrm>
          <a:prstGeom prst="line">
            <a:avLst/>
          </a:prstGeom>
          <a:ln w="12700">
            <a:solidFill>
              <a:srgbClr val="66C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BF3098CA-DF71-4D0B-AE0D-544CF74ACBC4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413"/>
          <a:stretch/>
        </p:blipFill>
        <p:spPr>
          <a:xfrm>
            <a:off x="3053377" y="1563658"/>
            <a:ext cx="1074049" cy="144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142F436-5E1A-4186-9DF5-EDF5856C5813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413"/>
          <a:stretch/>
        </p:blipFill>
        <p:spPr>
          <a:xfrm>
            <a:off x="3047915" y="1580730"/>
            <a:ext cx="1074049" cy="144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04F8709-5136-4B49-89C9-F8F02A60D85A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0933"/>
          <a:stretch/>
        </p:blipFill>
        <p:spPr>
          <a:xfrm>
            <a:off x="10671956" y="1627842"/>
            <a:ext cx="994570" cy="144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F1F50EA-888B-43F0-A3E9-48FC77953A3E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2182"/>
          <a:stretch/>
        </p:blipFill>
        <p:spPr>
          <a:xfrm>
            <a:off x="6667430" y="1525952"/>
            <a:ext cx="1120581" cy="1440000"/>
          </a:xfrm>
          <a:prstGeom prst="rect">
            <a:avLst/>
          </a:prstGeom>
        </p:spPr>
      </p:pic>
      <p:sp>
        <p:nvSpPr>
          <p:cNvPr id="38" name="Untertitel 2">
            <a:extLst>
              <a:ext uri="{FF2B5EF4-FFF2-40B4-BE49-F238E27FC236}">
                <a16:creationId xmlns:a16="http://schemas.microsoft.com/office/drawing/2014/main" id="{A953BC05-75F1-41EF-8680-1EC4B699A202}"/>
              </a:ext>
            </a:extLst>
          </p:cNvPr>
          <p:cNvSpPr txBox="1">
            <a:spLocks/>
          </p:cNvSpPr>
          <p:nvPr/>
        </p:nvSpPr>
        <p:spPr>
          <a:xfrm>
            <a:off x="691198" y="4303340"/>
            <a:ext cx="2646134" cy="449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Montserrat" panose="00000500000000000000" pitchFamily="2" charset="0"/>
              </a:rPr>
              <a:t>Stanzbiegetechnik </a:t>
            </a:r>
          </a:p>
        </p:txBody>
      </p:sp>
      <p:sp>
        <p:nvSpPr>
          <p:cNvPr id="39" name="Untertitel 2">
            <a:extLst>
              <a:ext uri="{FF2B5EF4-FFF2-40B4-BE49-F238E27FC236}">
                <a16:creationId xmlns:a16="http://schemas.microsoft.com/office/drawing/2014/main" id="{90975843-637E-4E21-B30F-83386D369985}"/>
              </a:ext>
            </a:extLst>
          </p:cNvPr>
          <p:cNvSpPr txBox="1">
            <a:spLocks/>
          </p:cNvSpPr>
          <p:nvPr/>
        </p:nvSpPr>
        <p:spPr>
          <a:xfrm>
            <a:off x="4180065" y="4303339"/>
            <a:ext cx="2646134" cy="449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Montserrat" panose="00000500000000000000" pitchFamily="2" charset="0"/>
              </a:rPr>
              <a:t>Kunststoffspritzguss </a:t>
            </a:r>
          </a:p>
        </p:txBody>
      </p:sp>
      <p:sp>
        <p:nvSpPr>
          <p:cNvPr id="40" name="Untertitel 2">
            <a:extLst>
              <a:ext uri="{FF2B5EF4-FFF2-40B4-BE49-F238E27FC236}">
                <a16:creationId xmlns:a16="http://schemas.microsoft.com/office/drawing/2014/main" id="{C3FBF3B4-6845-45CE-BA2F-86AB79024B65}"/>
              </a:ext>
            </a:extLst>
          </p:cNvPr>
          <p:cNvSpPr txBox="1">
            <a:spLocks/>
          </p:cNvSpPr>
          <p:nvPr/>
        </p:nvSpPr>
        <p:spPr>
          <a:xfrm>
            <a:off x="7899326" y="4303340"/>
            <a:ext cx="3887191" cy="449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Montserrat" panose="00000500000000000000" pitchFamily="2" charset="0"/>
              </a:rPr>
              <a:t>Fertigung von Steckverbindern 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2DC33CAA-E52A-4799-8C17-41CEACF5C2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36672" y="5328486"/>
            <a:ext cx="1152000" cy="20657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EA252B6E-8EC4-473D-93BD-09786CF21758}"/>
              </a:ext>
            </a:extLst>
          </p:cNvPr>
          <p:cNvSpPr txBox="1"/>
          <p:nvPr/>
        </p:nvSpPr>
        <p:spPr>
          <a:xfrm>
            <a:off x="687089" y="4786511"/>
            <a:ext cx="3555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i="0" cap="all" dirty="0" err="1">
                <a:solidFill>
                  <a:srgbClr val="66C0CC"/>
                </a:solidFill>
                <a:effectLst/>
                <a:latin typeface="Montserrat" panose="00000500000000000000" pitchFamily="2" charset="0"/>
              </a:rPr>
              <a:t>BRuderer</a:t>
            </a:r>
            <a:r>
              <a:rPr lang="de-DE" sz="1100" b="0" i="0" cap="all" dirty="0">
                <a:solidFill>
                  <a:srgbClr val="66C0CC"/>
                </a:solidFill>
                <a:effectLst/>
                <a:latin typeface="Montserrat" panose="00000500000000000000" pitchFamily="2" charset="0"/>
              </a:rPr>
              <a:t> und </a:t>
            </a:r>
            <a:r>
              <a:rPr lang="de-DE" sz="1100" b="0" i="0" cap="all" dirty="0" err="1">
                <a:solidFill>
                  <a:srgbClr val="66C0CC"/>
                </a:solidFill>
                <a:effectLst/>
                <a:latin typeface="Montserrat" panose="00000500000000000000" pitchFamily="2" charset="0"/>
              </a:rPr>
              <a:t>BIhler</a:t>
            </a:r>
            <a:r>
              <a:rPr lang="de-DE" sz="1100" b="0" i="0" cap="all" dirty="0">
                <a:solidFill>
                  <a:srgbClr val="66C0CC"/>
                </a:solidFill>
                <a:effectLst/>
                <a:latin typeface="Montserrat" panose="00000500000000000000" pitchFamily="2" charset="0"/>
              </a:rPr>
              <a:t> Technologie </a:t>
            </a:r>
          </a:p>
          <a:p>
            <a:endParaRPr lang="de-DE" sz="16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303CDE5-51E4-4FA8-97B2-12F91FFDB67E}"/>
              </a:ext>
            </a:extLst>
          </p:cNvPr>
          <p:cNvSpPr txBox="1"/>
          <p:nvPr/>
        </p:nvSpPr>
        <p:spPr>
          <a:xfrm>
            <a:off x="4180065" y="4786511"/>
            <a:ext cx="355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100" cap="all" dirty="0">
                <a:solidFill>
                  <a:srgbClr val="66C0CC"/>
                </a:solidFill>
                <a:latin typeface="Montserrat" panose="00000500000000000000" pitchFamily="2" charset="0"/>
              </a:rPr>
              <a:t>Kunststoffgehäuse und Umspritzen</a:t>
            </a:r>
            <a:endParaRPr lang="de-DE" sz="1100" b="0" i="0" cap="all" dirty="0">
              <a:solidFill>
                <a:srgbClr val="66C0CC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E744F68-F2AE-4FE0-9880-791126586E96}"/>
              </a:ext>
            </a:extLst>
          </p:cNvPr>
          <p:cNvSpPr txBox="1"/>
          <p:nvPr/>
        </p:nvSpPr>
        <p:spPr>
          <a:xfrm>
            <a:off x="7899328" y="4786511"/>
            <a:ext cx="355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100" b="0" i="0" cap="all" dirty="0">
                <a:solidFill>
                  <a:srgbClr val="66C0CC"/>
                </a:solidFill>
                <a:effectLst/>
                <a:latin typeface="Montserrat" panose="00000500000000000000" pitchFamily="2" charset="0"/>
              </a:rPr>
              <a:t>KUNDENSPEZIFISCH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94CAA719-4757-49C9-83AF-676543659B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47428" y="5328486"/>
            <a:ext cx="1152000" cy="20657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D1BF2465-1923-4312-BE80-94D128DB9F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6075" y="5328486"/>
            <a:ext cx="1152000" cy="20657"/>
          </a:xfrm>
          <a:prstGeom prst="rect">
            <a:avLst/>
          </a:prstGeom>
        </p:spPr>
      </p:pic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8B98B0D-00FC-408A-B947-8FCD086F9C34}"/>
              </a:ext>
            </a:extLst>
          </p:cNvPr>
          <p:cNvCxnSpPr>
            <a:cxnSpLocks/>
          </p:cNvCxnSpPr>
          <p:nvPr/>
        </p:nvCxnSpPr>
        <p:spPr>
          <a:xfrm>
            <a:off x="627814" y="1154058"/>
            <a:ext cx="0" cy="5388785"/>
          </a:xfrm>
          <a:prstGeom prst="line">
            <a:avLst/>
          </a:prstGeom>
          <a:ln w="12700">
            <a:solidFill>
              <a:srgbClr val="66C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Untertitel 2">
            <a:extLst>
              <a:ext uri="{FF2B5EF4-FFF2-40B4-BE49-F238E27FC236}">
                <a16:creationId xmlns:a16="http://schemas.microsoft.com/office/drawing/2014/main" id="{340C7608-AEAE-4CA5-B0B6-CDB902658FA2}"/>
              </a:ext>
            </a:extLst>
          </p:cNvPr>
          <p:cNvSpPr txBox="1">
            <a:spLocks/>
          </p:cNvSpPr>
          <p:nvPr/>
        </p:nvSpPr>
        <p:spPr>
          <a:xfrm>
            <a:off x="724218" y="279784"/>
            <a:ext cx="3075940" cy="40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Montserrat" panose="00000500000000000000" pitchFamily="2" charset="0"/>
              </a:rPr>
              <a:t>Focus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8CB2992A-392D-4D6B-AFCF-5876B00E47D2}"/>
              </a:ext>
            </a:extLst>
          </p:cNvPr>
          <p:cNvCxnSpPr>
            <a:cxnSpLocks/>
          </p:cNvCxnSpPr>
          <p:nvPr/>
        </p:nvCxnSpPr>
        <p:spPr>
          <a:xfrm>
            <a:off x="627814" y="273310"/>
            <a:ext cx="0" cy="438698"/>
          </a:xfrm>
          <a:prstGeom prst="line">
            <a:avLst/>
          </a:prstGeom>
          <a:ln w="12700">
            <a:solidFill>
              <a:srgbClr val="66C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85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  <p:bldP spid="40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17EF1115-F001-45A6-AED7-3356A4375AFB}"/>
              </a:ext>
            </a:extLst>
          </p:cNvPr>
          <p:cNvCxnSpPr>
            <a:cxnSpLocks/>
          </p:cNvCxnSpPr>
          <p:nvPr/>
        </p:nvCxnSpPr>
        <p:spPr>
          <a:xfrm>
            <a:off x="627814" y="273310"/>
            <a:ext cx="0" cy="438698"/>
          </a:xfrm>
          <a:prstGeom prst="line">
            <a:avLst/>
          </a:prstGeom>
          <a:ln w="12700">
            <a:solidFill>
              <a:srgbClr val="66C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6BBCF480-D31A-4765-9386-5857173A3D39}"/>
              </a:ext>
            </a:extLst>
          </p:cNvPr>
          <p:cNvSpPr/>
          <p:nvPr/>
        </p:nvSpPr>
        <p:spPr>
          <a:xfrm>
            <a:off x="0" y="1789043"/>
            <a:ext cx="7281381" cy="4164496"/>
          </a:xfrm>
          <a:prstGeom prst="rect">
            <a:avLst/>
          </a:prstGeom>
          <a:solidFill>
            <a:srgbClr val="00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EFA02D-7096-4560-B899-DE2DF1919276}"/>
              </a:ext>
            </a:extLst>
          </p:cNvPr>
          <p:cNvSpPr txBox="1"/>
          <p:nvPr/>
        </p:nvSpPr>
        <p:spPr>
          <a:xfrm>
            <a:off x="562809" y="2318648"/>
            <a:ext cx="87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66C0CC"/>
                </a:solidFill>
                <a:latin typeface="Montserrat Light" panose="00000400000000000000" pitchFamily="2" charset="0"/>
              </a:rPr>
              <a:t>01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4400F2E-6402-4FE4-8EF9-57C185F88D0B}"/>
              </a:ext>
            </a:extLst>
          </p:cNvPr>
          <p:cNvSpPr txBox="1">
            <a:spLocks/>
          </p:cNvSpPr>
          <p:nvPr/>
        </p:nvSpPr>
        <p:spPr>
          <a:xfrm>
            <a:off x="562809" y="2881026"/>
            <a:ext cx="6528360" cy="40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cap="all" dirty="0">
                <a:solidFill>
                  <a:schemeClr val="bg1"/>
                </a:solidFill>
                <a:latin typeface="Montserrat" panose="00000500000000000000" pitchFamily="2" charset="0"/>
              </a:rPr>
              <a:t>Stanzbiege- und Folgeverbundtechnik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B33322B-2F9E-4604-9CC1-B2B341D14035}"/>
              </a:ext>
            </a:extLst>
          </p:cNvPr>
          <p:cNvSpPr txBox="1"/>
          <p:nvPr/>
        </p:nvSpPr>
        <p:spPr>
          <a:xfrm>
            <a:off x="562809" y="3809680"/>
            <a:ext cx="6528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Vom Prototypen bis hin zum Serienteil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Blechdicken von 0,1mm bis 4,0mm und Bandbreiten bis 120mm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Neue Fertigungsmethoden erarbeiten 	</a:t>
            </a:r>
            <a:endParaRPr lang="de-DE" sz="14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C59BBFE-80D9-7141-1437-257669954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82" y="1779497"/>
            <a:ext cx="4317908" cy="209179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9E0D759-11AF-BB02-5FDE-952E2B36B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81" y="3871290"/>
            <a:ext cx="4317908" cy="20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1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BBCF480-D31A-4765-9386-5857173A3D39}"/>
              </a:ext>
            </a:extLst>
          </p:cNvPr>
          <p:cNvSpPr/>
          <p:nvPr/>
        </p:nvSpPr>
        <p:spPr>
          <a:xfrm>
            <a:off x="0" y="1789043"/>
            <a:ext cx="7281381" cy="4164496"/>
          </a:xfrm>
          <a:prstGeom prst="rect">
            <a:avLst/>
          </a:prstGeom>
          <a:solidFill>
            <a:srgbClr val="00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EFA02D-7096-4560-B899-DE2DF1919276}"/>
              </a:ext>
            </a:extLst>
          </p:cNvPr>
          <p:cNvSpPr txBox="1"/>
          <p:nvPr/>
        </p:nvSpPr>
        <p:spPr>
          <a:xfrm>
            <a:off x="562809" y="2318648"/>
            <a:ext cx="87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66C0CC"/>
                </a:solidFill>
                <a:latin typeface="Montserrat Light" panose="00000400000000000000" pitchFamily="2" charset="0"/>
              </a:rPr>
              <a:t>02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4400F2E-6402-4FE4-8EF9-57C185F88D0B}"/>
              </a:ext>
            </a:extLst>
          </p:cNvPr>
          <p:cNvSpPr txBox="1">
            <a:spLocks/>
          </p:cNvSpPr>
          <p:nvPr/>
        </p:nvSpPr>
        <p:spPr>
          <a:xfrm>
            <a:off x="562809" y="2881026"/>
            <a:ext cx="6528360" cy="40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cap="all" dirty="0" err="1">
                <a:solidFill>
                  <a:schemeClr val="bg1"/>
                </a:solidFill>
                <a:latin typeface="Montserrat" panose="00000500000000000000" pitchFamily="2" charset="0"/>
              </a:rPr>
              <a:t>SchweißEn</a:t>
            </a:r>
            <a:r>
              <a:rPr lang="de-DE" cap="all" dirty="0">
                <a:solidFill>
                  <a:schemeClr val="bg1"/>
                </a:solidFill>
                <a:latin typeface="Montserrat" panose="00000500000000000000" pitchFamily="2" charset="0"/>
              </a:rPr>
              <a:t>-Fügen und Montieren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B33322B-2F9E-4604-9CC1-B2B341D14035}"/>
              </a:ext>
            </a:extLst>
          </p:cNvPr>
          <p:cNvSpPr txBox="1"/>
          <p:nvPr/>
        </p:nvSpPr>
        <p:spPr>
          <a:xfrm>
            <a:off x="562809" y="3809680"/>
            <a:ext cx="6528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Bihler Stanzbiegetechnik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Laser- und Wiederstandschweißen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Montieren von Schrauben, Muttern und sonstigen Bauteilen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97BF7C7-1CE9-24E7-7485-2CD9C2180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81" y="1789042"/>
            <a:ext cx="2233082" cy="20156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85C85C6-95F7-190C-2CFD-95CB8376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80" y="3809680"/>
            <a:ext cx="2233082" cy="214881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1D634CF-948A-A84A-07D0-3C934C8AC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462" y="1789041"/>
            <a:ext cx="2364555" cy="41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88566-E960-0B33-0165-7F149235F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8E335A2-1824-8319-2E66-C4125EC2F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18735" y="-193127"/>
            <a:ext cx="2170479" cy="613481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AA82CF3-A9EF-D29F-56B4-5FFCC6DA0BFC}"/>
              </a:ext>
            </a:extLst>
          </p:cNvPr>
          <p:cNvSpPr/>
          <p:nvPr/>
        </p:nvSpPr>
        <p:spPr>
          <a:xfrm>
            <a:off x="0" y="1789043"/>
            <a:ext cx="7281381" cy="4164496"/>
          </a:xfrm>
          <a:prstGeom prst="rect">
            <a:avLst/>
          </a:prstGeom>
          <a:solidFill>
            <a:srgbClr val="00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94A380-29A8-653D-DA62-F52241CDBA0C}"/>
              </a:ext>
            </a:extLst>
          </p:cNvPr>
          <p:cNvSpPr txBox="1"/>
          <p:nvPr/>
        </p:nvSpPr>
        <p:spPr>
          <a:xfrm>
            <a:off x="562809" y="2318648"/>
            <a:ext cx="87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66C0CC"/>
                </a:solidFill>
                <a:latin typeface="Montserrat Light" panose="00000400000000000000" pitchFamily="2" charset="0"/>
              </a:rPr>
              <a:t>03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26929E8C-1857-F456-1F5F-343FEAD0EC41}"/>
              </a:ext>
            </a:extLst>
          </p:cNvPr>
          <p:cNvSpPr txBox="1">
            <a:spLocks/>
          </p:cNvSpPr>
          <p:nvPr/>
        </p:nvSpPr>
        <p:spPr>
          <a:xfrm>
            <a:off x="562809" y="2881026"/>
            <a:ext cx="6528360" cy="40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cap="all" dirty="0">
                <a:solidFill>
                  <a:schemeClr val="bg1"/>
                </a:solidFill>
                <a:latin typeface="Montserrat" panose="00000500000000000000" pitchFamily="2" charset="0"/>
              </a:rPr>
              <a:t>Prozessoptimierung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9E82F2E-834B-B287-E380-D45A51963420}"/>
              </a:ext>
            </a:extLst>
          </p:cNvPr>
          <p:cNvSpPr txBox="1"/>
          <p:nvPr/>
        </p:nvSpPr>
        <p:spPr>
          <a:xfrm>
            <a:off x="562809" y="3809680"/>
            <a:ext cx="6528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Bestehende Werkzeuge umlagern und optimieren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3D Werkzeugdaten erstellen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Edelmetalloptimierungen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Grafik 3" descr="Ein Bild, das Diagramm, Entwurf, Reihe, technische Zeichnung enthält.&#10;&#10;KI-generierte Inhalte können fehlerhaft sein.">
            <a:extLst>
              <a:ext uri="{FF2B5EF4-FFF2-40B4-BE49-F238E27FC236}">
                <a16:creationId xmlns:a16="http://schemas.microsoft.com/office/drawing/2014/main" id="{127017A6-5C1F-7E50-438F-CB3C49C8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81" y="3959521"/>
            <a:ext cx="4577744" cy="199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0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FCA96-28F8-F930-4007-D40118317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F6F71FB-9A7A-8DA1-C062-C28C8563E926}"/>
              </a:ext>
            </a:extLst>
          </p:cNvPr>
          <p:cNvSpPr/>
          <p:nvPr/>
        </p:nvSpPr>
        <p:spPr>
          <a:xfrm>
            <a:off x="0" y="1789043"/>
            <a:ext cx="7281381" cy="4164496"/>
          </a:xfrm>
          <a:prstGeom prst="rect">
            <a:avLst/>
          </a:prstGeom>
          <a:solidFill>
            <a:srgbClr val="00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035341-F7E8-6251-6FA1-08A6D3F60EFA}"/>
              </a:ext>
            </a:extLst>
          </p:cNvPr>
          <p:cNvSpPr txBox="1"/>
          <p:nvPr/>
        </p:nvSpPr>
        <p:spPr>
          <a:xfrm>
            <a:off x="562809" y="2318648"/>
            <a:ext cx="87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66C0CC"/>
                </a:solidFill>
                <a:latin typeface="Montserrat Light" panose="00000400000000000000" pitchFamily="2" charset="0"/>
              </a:rPr>
              <a:t>04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69F0184E-4013-97C5-8095-FAF1A6CF715C}"/>
              </a:ext>
            </a:extLst>
          </p:cNvPr>
          <p:cNvSpPr txBox="1">
            <a:spLocks/>
          </p:cNvSpPr>
          <p:nvPr/>
        </p:nvSpPr>
        <p:spPr>
          <a:xfrm>
            <a:off x="562809" y="2881026"/>
            <a:ext cx="6528360" cy="40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cap="all" dirty="0">
                <a:solidFill>
                  <a:schemeClr val="bg1"/>
                </a:solidFill>
                <a:latin typeface="Montserrat" panose="00000500000000000000" pitchFamily="2" charset="0"/>
              </a:rPr>
              <a:t>Medizintechnik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7705264-8F32-0EEA-E734-FC7721E8151A}"/>
              </a:ext>
            </a:extLst>
          </p:cNvPr>
          <p:cNvSpPr txBox="1"/>
          <p:nvPr/>
        </p:nvSpPr>
        <p:spPr>
          <a:xfrm>
            <a:off x="562809" y="3809680"/>
            <a:ext cx="6528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Machbarkeitsanalysen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Build</a:t>
            </a: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to</a:t>
            </a: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print</a:t>
            </a: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3B706A-BC8B-EB62-AE9F-75386394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81" y="1789043"/>
            <a:ext cx="4910619" cy="24098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12A366F-9729-7EF2-16FD-D51018980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80" y="4198868"/>
            <a:ext cx="4910619" cy="17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12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BBCF480-D31A-4765-9386-5857173A3D39}"/>
              </a:ext>
            </a:extLst>
          </p:cNvPr>
          <p:cNvSpPr/>
          <p:nvPr/>
        </p:nvSpPr>
        <p:spPr>
          <a:xfrm>
            <a:off x="0" y="1789043"/>
            <a:ext cx="7281381" cy="4164496"/>
          </a:xfrm>
          <a:prstGeom prst="rect">
            <a:avLst/>
          </a:prstGeom>
          <a:solidFill>
            <a:srgbClr val="00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EFA02D-7096-4560-B899-DE2DF1919276}"/>
              </a:ext>
            </a:extLst>
          </p:cNvPr>
          <p:cNvSpPr txBox="1"/>
          <p:nvPr/>
        </p:nvSpPr>
        <p:spPr>
          <a:xfrm>
            <a:off x="562809" y="2318648"/>
            <a:ext cx="87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66C0CC"/>
                </a:solidFill>
                <a:latin typeface="Montserrat Light" panose="00000400000000000000" pitchFamily="2" charset="0"/>
              </a:rPr>
              <a:t>05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4400F2E-6402-4FE4-8EF9-57C185F88D0B}"/>
              </a:ext>
            </a:extLst>
          </p:cNvPr>
          <p:cNvSpPr txBox="1">
            <a:spLocks/>
          </p:cNvSpPr>
          <p:nvPr/>
        </p:nvSpPr>
        <p:spPr>
          <a:xfrm>
            <a:off x="562809" y="2881026"/>
            <a:ext cx="6528360" cy="40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cap="all" dirty="0">
                <a:solidFill>
                  <a:schemeClr val="bg1"/>
                </a:solidFill>
                <a:latin typeface="Montserrat" panose="00000500000000000000" pitchFamily="2" charset="0"/>
              </a:rPr>
              <a:t>Steckverbinder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B33322B-2F9E-4604-9CC1-B2B341D14035}"/>
              </a:ext>
            </a:extLst>
          </p:cNvPr>
          <p:cNvSpPr txBox="1"/>
          <p:nvPr/>
        </p:nvSpPr>
        <p:spPr>
          <a:xfrm>
            <a:off x="562809" y="3809680"/>
            <a:ext cx="6528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Stanzen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Kunststoffspritzguss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Beschriften / Bedrucken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Montage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B460F94-8D19-6951-46CC-B5B8A231A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77" y="1777497"/>
            <a:ext cx="2214694" cy="233222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9C207B3-A947-0C86-89E7-383679004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478" y="4109718"/>
            <a:ext cx="4202884" cy="184382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9DDCC28-6036-4EFC-29B4-4D9F6E463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171" y="1789043"/>
            <a:ext cx="1988190" cy="23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81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76011B1A-A229-4935-9E7D-6B1DFE9D2637}"/>
              </a:ext>
            </a:extLst>
          </p:cNvPr>
          <p:cNvSpPr txBox="1">
            <a:spLocks/>
          </p:cNvSpPr>
          <p:nvPr/>
        </p:nvSpPr>
        <p:spPr>
          <a:xfrm>
            <a:off x="724218" y="279784"/>
            <a:ext cx="3075940" cy="40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004469"/>
                </a:solidFill>
                <a:latin typeface="Montserrat" panose="00000500000000000000" pitchFamily="2" charset="0"/>
              </a:rPr>
              <a:t>Stärken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FE2451A-880F-458B-9C37-3902EE6FEB1B}"/>
              </a:ext>
            </a:extLst>
          </p:cNvPr>
          <p:cNvCxnSpPr>
            <a:cxnSpLocks/>
          </p:cNvCxnSpPr>
          <p:nvPr/>
        </p:nvCxnSpPr>
        <p:spPr>
          <a:xfrm>
            <a:off x="627814" y="273310"/>
            <a:ext cx="0" cy="438698"/>
          </a:xfrm>
          <a:prstGeom prst="line">
            <a:avLst/>
          </a:prstGeom>
          <a:ln w="12700">
            <a:solidFill>
              <a:srgbClr val="66C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4912DA5E-A3F7-4BB2-B021-BBFC6FA39251}"/>
              </a:ext>
            </a:extLst>
          </p:cNvPr>
          <p:cNvSpPr/>
          <p:nvPr/>
        </p:nvSpPr>
        <p:spPr>
          <a:xfrm>
            <a:off x="4991786" y="2670129"/>
            <a:ext cx="1698172" cy="1698172"/>
          </a:xfrm>
          <a:prstGeom prst="ellipse">
            <a:avLst/>
          </a:prstGeom>
          <a:noFill/>
          <a:ln w="28575">
            <a:solidFill>
              <a:srgbClr val="66C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7D3D4B5-B2AD-45E2-9298-21288B666FEB}"/>
              </a:ext>
            </a:extLst>
          </p:cNvPr>
          <p:cNvSpPr/>
          <p:nvPr/>
        </p:nvSpPr>
        <p:spPr>
          <a:xfrm>
            <a:off x="3647453" y="1325796"/>
            <a:ext cx="4386838" cy="4386838"/>
          </a:xfrm>
          <a:prstGeom prst="ellipse">
            <a:avLst/>
          </a:prstGeom>
          <a:noFill/>
          <a:ln w="28575">
            <a:solidFill>
              <a:srgbClr val="66C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23B954E-33DF-4830-87FB-5B97C983814D}"/>
              </a:ext>
            </a:extLst>
          </p:cNvPr>
          <p:cNvSpPr txBox="1"/>
          <p:nvPr/>
        </p:nvSpPr>
        <p:spPr>
          <a:xfrm>
            <a:off x="7815055" y="1714617"/>
            <a:ext cx="2246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4469"/>
                </a:solidFill>
                <a:latin typeface="Montserrat" panose="00000500000000000000" pitchFamily="2" charset="0"/>
              </a:rPr>
              <a:t>Persönliche Betreuung</a:t>
            </a:r>
            <a:endParaRPr lang="de-DE" sz="1400" b="0" i="0" dirty="0">
              <a:solidFill>
                <a:srgbClr val="004469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B1C254C-3053-46BB-947F-C91EFD7FCF71}"/>
              </a:ext>
            </a:extLst>
          </p:cNvPr>
          <p:cNvSpPr txBox="1"/>
          <p:nvPr/>
        </p:nvSpPr>
        <p:spPr>
          <a:xfrm>
            <a:off x="8466866" y="3266109"/>
            <a:ext cx="2246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4469"/>
                </a:solidFill>
                <a:latin typeface="Montserrat" panose="00000500000000000000" pitchFamily="2" charset="0"/>
              </a:rPr>
              <a:t>Individuelle Fertigungskonzepte</a:t>
            </a:r>
            <a:endParaRPr lang="de-DE" sz="1400" b="0" i="0" dirty="0">
              <a:solidFill>
                <a:srgbClr val="004469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D6B1E93-F368-4872-A1E6-CEBB3ED60022}"/>
              </a:ext>
            </a:extLst>
          </p:cNvPr>
          <p:cNvSpPr txBox="1"/>
          <p:nvPr/>
        </p:nvSpPr>
        <p:spPr>
          <a:xfrm>
            <a:off x="7747727" y="4757931"/>
            <a:ext cx="259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4469"/>
                </a:solidFill>
                <a:latin typeface="Montserrat" panose="00000500000000000000" pitchFamily="2" charset="0"/>
              </a:rPr>
              <a:t>Balance zwischen Qualität und Wirtschaftlichkeit</a:t>
            </a:r>
            <a:endParaRPr lang="de-DE" sz="1400" b="0" i="0" dirty="0">
              <a:solidFill>
                <a:srgbClr val="004469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A3CE1BF-6886-4D00-8F97-C3873FE6619F}"/>
              </a:ext>
            </a:extLst>
          </p:cNvPr>
          <p:cNvSpPr txBox="1"/>
          <p:nvPr/>
        </p:nvSpPr>
        <p:spPr>
          <a:xfrm>
            <a:off x="4716630" y="450398"/>
            <a:ext cx="224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004469"/>
                </a:solidFill>
                <a:latin typeface="Montserrat" panose="00000500000000000000" pitchFamily="2" charset="0"/>
              </a:rPr>
              <a:t>Optimale Kundenlösungen</a:t>
            </a:r>
            <a:endParaRPr lang="de-DE" sz="1400" b="0" i="0" dirty="0">
              <a:solidFill>
                <a:srgbClr val="004469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90656EA-C31B-436E-8E2C-D9065D374795}"/>
              </a:ext>
            </a:extLst>
          </p:cNvPr>
          <p:cNvSpPr txBox="1"/>
          <p:nvPr/>
        </p:nvSpPr>
        <p:spPr>
          <a:xfrm>
            <a:off x="1644794" y="1757279"/>
            <a:ext cx="2246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004469"/>
                </a:solidFill>
                <a:latin typeface="Montserrat" panose="00000500000000000000" pitchFamily="2" charset="0"/>
              </a:rPr>
              <a:t>Höchste technische Anforderungen</a:t>
            </a:r>
            <a:endParaRPr lang="de-DE" sz="1400" b="0" i="0" dirty="0">
              <a:solidFill>
                <a:srgbClr val="004469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5089577-98E9-45B9-8C62-E695BF08018B}"/>
              </a:ext>
            </a:extLst>
          </p:cNvPr>
          <p:cNvSpPr txBox="1"/>
          <p:nvPr/>
        </p:nvSpPr>
        <p:spPr>
          <a:xfrm>
            <a:off x="1001901" y="3266109"/>
            <a:ext cx="2246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004469"/>
                </a:solidFill>
                <a:latin typeface="Montserrat" panose="00000500000000000000" pitchFamily="2" charset="0"/>
              </a:rPr>
              <a:t>Zukunftssichere Lösungen</a:t>
            </a:r>
            <a:endParaRPr lang="de-DE" sz="1400" b="0" i="0" dirty="0">
              <a:solidFill>
                <a:srgbClr val="004469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E2F9A51-AF75-4FC9-A081-42BBC3324775}"/>
              </a:ext>
            </a:extLst>
          </p:cNvPr>
          <p:cNvSpPr txBox="1"/>
          <p:nvPr/>
        </p:nvSpPr>
        <p:spPr>
          <a:xfrm>
            <a:off x="1205394" y="4757931"/>
            <a:ext cx="259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004469"/>
                </a:solidFill>
                <a:latin typeface="Montserrat" panose="00000500000000000000" pitchFamily="2" charset="0"/>
              </a:rPr>
              <a:t>Moderner </a:t>
            </a:r>
            <a:br>
              <a:rPr lang="de-DE" sz="1400" dirty="0">
                <a:solidFill>
                  <a:srgbClr val="004469"/>
                </a:solidFill>
                <a:latin typeface="Montserrat" panose="00000500000000000000" pitchFamily="2" charset="0"/>
              </a:rPr>
            </a:br>
            <a:r>
              <a:rPr lang="de-DE" sz="1400" dirty="0">
                <a:solidFill>
                  <a:srgbClr val="004469"/>
                </a:solidFill>
                <a:latin typeface="Montserrat" panose="00000500000000000000" pitchFamily="2" charset="0"/>
              </a:rPr>
              <a:t>Maschinenpark</a:t>
            </a:r>
            <a:endParaRPr lang="de-DE" sz="1400" b="0" i="0" dirty="0">
              <a:solidFill>
                <a:srgbClr val="004469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8FFA92E-5E83-4653-BC98-76020980D50F}"/>
              </a:ext>
            </a:extLst>
          </p:cNvPr>
          <p:cNvSpPr txBox="1"/>
          <p:nvPr/>
        </p:nvSpPr>
        <p:spPr>
          <a:xfrm>
            <a:off x="4601221" y="6112108"/>
            <a:ext cx="247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004469"/>
                </a:solidFill>
                <a:latin typeface="Montserrat" panose="00000500000000000000" pitchFamily="2" charset="0"/>
              </a:rPr>
              <a:t>Langjähriges </a:t>
            </a:r>
            <a:br>
              <a:rPr lang="de-DE" sz="1400" dirty="0">
                <a:solidFill>
                  <a:srgbClr val="004469"/>
                </a:solidFill>
                <a:latin typeface="Montserrat" panose="00000500000000000000" pitchFamily="2" charset="0"/>
              </a:rPr>
            </a:br>
            <a:r>
              <a:rPr lang="de-DE" sz="1400" dirty="0">
                <a:solidFill>
                  <a:srgbClr val="004469"/>
                </a:solidFill>
                <a:latin typeface="Montserrat" panose="00000500000000000000" pitchFamily="2" charset="0"/>
              </a:rPr>
              <a:t>Know </a:t>
            </a:r>
            <a:r>
              <a:rPr lang="de-DE" sz="1400" dirty="0" err="1">
                <a:solidFill>
                  <a:srgbClr val="004469"/>
                </a:solidFill>
                <a:latin typeface="Montserrat" panose="00000500000000000000" pitchFamily="2" charset="0"/>
              </a:rPr>
              <a:t>How</a:t>
            </a:r>
            <a:endParaRPr lang="de-DE" sz="1400" b="0" i="0" dirty="0">
              <a:solidFill>
                <a:srgbClr val="004469"/>
              </a:solidFill>
              <a:effectLst/>
              <a:latin typeface="Montserrat" panose="00000500000000000000" pitchFamily="2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4FBCD64-875C-4788-840F-F132161FD185}"/>
              </a:ext>
            </a:extLst>
          </p:cNvPr>
          <p:cNvGrpSpPr/>
          <p:nvPr/>
        </p:nvGrpSpPr>
        <p:grpSpPr>
          <a:xfrm>
            <a:off x="7121475" y="1714617"/>
            <a:ext cx="608544" cy="608544"/>
            <a:chOff x="7121475" y="1714617"/>
            <a:chExt cx="608544" cy="60854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F1BC619-03CB-433A-96E0-C6E78751B270}"/>
                </a:ext>
              </a:extLst>
            </p:cNvPr>
            <p:cNvSpPr/>
            <p:nvPr/>
          </p:nvSpPr>
          <p:spPr>
            <a:xfrm>
              <a:off x="7121475" y="1714617"/>
              <a:ext cx="608544" cy="608544"/>
            </a:xfrm>
            <a:prstGeom prst="ellipse">
              <a:avLst/>
            </a:prstGeom>
            <a:solidFill>
              <a:srgbClr val="004469"/>
            </a:solidFill>
            <a:ln w="19050">
              <a:solidFill>
                <a:srgbClr val="66C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F39DA32F-429A-4341-B038-D92A3EAB3D5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281747" y="1874889"/>
              <a:ext cx="288000" cy="2880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8E7ED99-68FC-432B-9ACA-412955046C10}"/>
              </a:ext>
            </a:extLst>
          </p:cNvPr>
          <p:cNvGrpSpPr/>
          <p:nvPr/>
        </p:nvGrpSpPr>
        <p:grpSpPr>
          <a:xfrm>
            <a:off x="3343181" y="3214943"/>
            <a:ext cx="608544" cy="608544"/>
            <a:chOff x="3343181" y="3214943"/>
            <a:chExt cx="608544" cy="608544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226E650-E466-4364-AF87-4CF6A920AA55}"/>
                </a:ext>
              </a:extLst>
            </p:cNvPr>
            <p:cNvSpPr/>
            <p:nvPr/>
          </p:nvSpPr>
          <p:spPr>
            <a:xfrm>
              <a:off x="3343181" y="3214943"/>
              <a:ext cx="608544" cy="608544"/>
            </a:xfrm>
            <a:prstGeom prst="ellipse">
              <a:avLst/>
            </a:prstGeom>
            <a:solidFill>
              <a:srgbClr val="004469"/>
            </a:solidFill>
            <a:ln w="19050">
              <a:solidFill>
                <a:srgbClr val="66C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CEE793B0-AFF9-4E5D-BAE4-127DDA7C702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00153" y="3365276"/>
              <a:ext cx="288000" cy="288000"/>
            </a:xfrm>
            <a:prstGeom prst="rect">
              <a:avLst/>
            </a:prstGeom>
          </p:spPr>
        </p:pic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396C18E-1D51-4084-91CB-E7A35B7F77AB}"/>
              </a:ext>
            </a:extLst>
          </p:cNvPr>
          <p:cNvGrpSpPr/>
          <p:nvPr/>
        </p:nvGrpSpPr>
        <p:grpSpPr>
          <a:xfrm>
            <a:off x="5536600" y="1021524"/>
            <a:ext cx="608544" cy="608544"/>
            <a:chOff x="5536600" y="1021524"/>
            <a:chExt cx="608544" cy="608544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3BD4482F-8FAD-4FF2-9EC2-45FF4E84CDAB}"/>
                </a:ext>
              </a:extLst>
            </p:cNvPr>
            <p:cNvSpPr/>
            <p:nvPr/>
          </p:nvSpPr>
          <p:spPr>
            <a:xfrm>
              <a:off x="5536600" y="1021524"/>
              <a:ext cx="608544" cy="608544"/>
            </a:xfrm>
            <a:prstGeom prst="ellipse">
              <a:avLst/>
            </a:prstGeom>
            <a:solidFill>
              <a:srgbClr val="004469"/>
            </a:solidFill>
            <a:ln w="19050">
              <a:solidFill>
                <a:srgbClr val="66C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3EE3F48-49AD-42B6-8A98-B8DF4B14077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1271" y="1181916"/>
              <a:ext cx="259200" cy="288000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70D493E-B52E-4033-BB22-F2807CEA77CB}"/>
              </a:ext>
            </a:extLst>
          </p:cNvPr>
          <p:cNvGrpSpPr/>
          <p:nvPr/>
        </p:nvGrpSpPr>
        <p:grpSpPr>
          <a:xfrm>
            <a:off x="7730019" y="3214943"/>
            <a:ext cx="608544" cy="608544"/>
            <a:chOff x="7730019" y="3214943"/>
            <a:chExt cx="608544" cy="608544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EAD8047-544E-497B-90E1-ED3711DF679A}"/>
                </a:ext>
              </a:extLst>
            </p:cNvPr>
            <p:cNvSpPr/>
            <p:nvPr/>
          </p:nvSpPr>
          <p:spPr>
            <a:xfrm>
              <a:off x="7730019" y="3214943"/>
              <a:ext cx="608544" cy="608544"/>
            </a:xfrm>
            <a:prstGeom prst="ellipse">
              <a:avLst/>
            </a:prstGeom>
            <a:solidFill>
              <a:srgbClr val="004469"/>
            </a:solidFill>
            <a:ln w="19050">
              <a:solidFill>
                <a:srgbClr val="66C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D51E4025-C8F5-4371-9B7B-D83B2086525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21459" y="3365276"/>
              <a:ext cx="288000" cy="288000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66A7B33-55DA-4310-A235-F8144688D06F}"/>
              </a:ext>
            </a:extLst>
          </p:cNvPr>
          <p:cNvGrpSpPr/>
          <p:nvPr/>
        </p:nvGrpSpPr>
        <p:grpSpPr>
          <a:xfrm>
            <a:off x="3951725" y="1714617"/>
            <a:ext cx="608544" cy="608544"/>
            <a:chOff x="3951725" y="1714617"/>
            <a:chExt cx="608544" cy="608544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32CF8CD3-391A-47D0-B656-2E57CDC825B0}"/>
                </a:ext>
              </a:extLst>
            </p:cNvPr>
            <p:cNvSpPr/>
            <p:nvPr/>
          </p:nvSpPr>
          <p:spPr>
            <a:xfrm>
              <a:off x="3951725" y="1714617"/>
              <a:ext cx="608544" cy="608544"/>
            </a:xfrm>
            <a:prstGeom prst="ellipse">
              <a:avLst/>
            </a:prstGeom>
            <a:solidFill>
              <a:srgbClr val="004469"/>
            </a:solidFill>
            <a:ln w="19050">
              <a:solidFill>
                <a:srgbClr val="66C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C96D8081-6505-4EC2-B305-48C9A3A6A69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19197" y="1874889"/>
              <a:ext cx="273600" cy="288000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872207E-7370-47DD-8D96-2F764890E291}"/>
              </a:ext>
            </a:extLst>
          </p:cNvPr>
          <p:cNvGrpSpPr/>
          <p:nvPr/>
        </p:nvGrpSpPr>
        <p:grpSpPr>
          <a:xfrm>
            <a:off x="7121475" y="4715269"/>
            <a:ext cx="608544" cy="608544"/>
            <a:chOff x="7121475" y="4715269"/>
            <a:chExt cx="608544" cy="608544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A24415EA-9D71-472E-9F43-78ED72208E0D}"/>
                </a:ext>
              </a:extLst>
            </p:cNvPr>
            <p:cNvSpPr/>
            <p:nvPr/>
          </p:nvSpPr>
          <p:spPr>
            <a:xfrm>
              <a:off x="7121475" y="4715269"/>
              <a:ext cx="608544" cy="608544"/>
            </a:xfrm>
            <a:prstGeom prst="ellipse">
              <a:avLst/>
            </a:prstGeom>
            <a:solidFill>
              <a:srgbClr val="004469"/>
            </a:solidFill>
            <a:ln w="19050">
              <a:solidFill>
                <a:srgbClr val="66C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BC2C6130-60BD-4767-903B-D4E88C2DD7A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81747" y="4925941"/>
              <a:ext cx="288000" cy="187200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793F53D-925A-4F20-AC8E-F5CE6884E301}"/>
              </a:ext>
            </a:extLst>
          </p:cNvPr>
          <p:cNvGrpSpPr/>
          <p:nvPr/>
        </p:nvGrpSpPr>
        <p:grpSpPr>
          <a:xfrm>
            <a:off x="5536600" y="5408362"/>
            <a:ext cx="608544" cy="608544"/>
            <a:chOff x="5536600" y="5408362"/>
            <a:chExt cx="608544" cy="608544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CA226DA-22C5-46FE-B913-F0DF39DFA61C}"/>
                </a:ext>
              </a:extLst>
            </p:cNvPr>
            <p:cNvSpPr/>
            <p:nvPr/>
          </p:nvSpPr>
          <p:spPr>
            <a:xfrm>
              <a:off x="5536600" y="5408362"/>
              <a:ext cx="608544" cy="608544"/>
            </a:xfrm>
            <a:prstGeom prst="ellipse">
              <a:avLst/>
            </a:prstGeom>
            <a:solidFill>
              <a:srgbClr val="004469"/>
            </a:solidFill>
            <a:ln w="19050">
              <a:solidFill>
                <a:srgbClr val="66C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5204FD21-C820-4568-91CF-792AB97528C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96871" y="5568634"/>
              <a:ext cx="288000" cy="28800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43FECCB-B2FE-4455-8B5A-942A79AF653C}"/>
              </a:ext>
            </a:extLst>
          </p:cNvPr>
          <p:cNvGrpSpPr/>
          <p:nvPr/>
        </p:nvGrpSpPr>
        <p:grpSpPr>
          <a:xfrm>
            <a:off x="3951725" y="4715269"/>
            <a:ext cx="608544" cy="608544"/>
            <a:chOff x="3951725" y="4715269"/>
            <a:chExt cx="608544" cy="608544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03607CE-5E6B-4023-98AD-C1AF93341ED9}"/>
                </a:ext>
              </a:extLst>
            </p:cNvPr>
            <p:cNvSpPr/>
            <p:nvPr/>
          </p:nvSpPr>
          <p:spPr>
            <a:xfrm>
              <a:off x="3951725" y="4715269"/>
              <a:ext cx="608544" cy="608544"/>
            </a:xfrm>
            <a:prstGeom prst="ellipse">
              <a:avLst/>
            </a:prstGeom>
            <a:solidFill>
              <a:srgbClr val="004469"/>
            </a:solidFill>
            <a:ln w="19050">
              <a:solidFill>
                <a:srgbClr val="66C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DE32536F-E69F-4647-9FE8-1564DFCDF0E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19197" y="4884039"/>
              <a:ext cx="288000" cy="259200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BF4F8E7-C8B4-4E94-AB60-71CD9C44FB3F}"/>
              </a:ext>
            </a:extLst>
          </p:cNvPr>
          <p:cNvGrpSpPr/>
          <p:nvPr/>
        </p:nvGrpSpPr>
        <p:grpSpPr>
          <a:xfrm>
            <a:off x="3951725" y="1630068"/>
            <a:ext cx="3778294" cy="3778294"/>
            <a:chOff x="3951725" y="1630068"/>
            <a:chExt cx="3778294" cy="3778294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4E8726C3-E737-4818-BCE6-CB305A90F119}"/>
                </a:ext>
              </a:extLst>
            </p:cNvPr>
            <p:cNvCxnSpPr>
              <a:stCxn id="9" idx="4"/>
              <a:endCxn id="7" idx="0"/>
            </p:cNvCxnSpPr>
            <p:nvPr/>
          </p:nvCxnSpPr>
          <p:spPr>
            <a:xfrm>
              <a:off x="5840872" y="1630068"/>
              <a:ext cx="0" cy="1040061"/>
            </a:xfrm>
            <a:prstGeom prst="line">
              <a:avLst/>
            </a:prstGeom>
            <a:ln>
              <a:solidFill>
                <a:srgbClr val="66C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BDD1B528-43F6-49FF-BD46-3D7A8FDF8532}"/>
                </a:ext>
              </a:extLst>
            </p:cNvPr>
            <p:cNvCxnSpPr>
              <a:stCxn id="14" idx="3"/>
              <a:endCxn id="7" idx="7"/>
            </p:cNvCxnSpPr>
            <p:nvPr/>
          </p:nvCxnSpPr>
          <p:spPr>
            <a:xfrm flipH="1">
              <a:off x="6441266" y="2234042"/>
              <a:ext cx="769328" cy="684779"/>
            </a:xfrm>
            <a:prstGeom prst="line">
              <a:avLst/>
            </a:prstGeom>
            <a:ln>
              <a:solidFill>
                <a:srgbClr val="66C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DF1C48C8-71B7-4013-807C-974326AFDF11}"/>
                </a:ext>
              </a:extLst>
            </p:cNvPr>
            <p:cNvCxnSpPr>
              <a:stCxn id="11" idx="2"/>
              <a:endCxn id="7" idx="6"/>
            </p:cNvCxnSpPr>
            <p:nvPr/>
          </p:nvCxnSpPr>
          <p:spPr>
            <a:xfrm flipH="1">
              <a:off x="6689958" y="3519215"/>
              <a:ext cx="1040061" cy="0"/>
            </a:xfrm>
            <a:prstGeom prst="straightConnector1">
              <a:avLst/>
            </a:prstGeom>
            <a:ln>
              <a:solidFill>
                <a:srgbClr val="66C0C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A55B9915-C47B-4DF3-8C97-BAA61ED4F741}"/>
                </a:ext>
              </a:extLst>
            </p:cNvPr>
            <p:cNvCxnSpPr>
              <a:stCxn id="16" idx="1"/>
              <a:endCxn id="7" idx="5"/>
            </p:cNvCxnSpPr>
            <p:nvPr/>
          </p:nvCxnSpPr>
          <p:spPr>
            <a:xfrm flipH="1" flipV="1">
              <a:off x="6441266" y="4119609"/>
              <a:ext cx="769328" cy="684779"/>
            </a:xfrm>
            <a:prstGeom prst="line">
              <a:avLst/>
            </a:prstGeom>
            <a:ln>
              <a:solidFill>
                <a:srgbClr val="66C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EDB030B8-AAF9-4520-BFF6-288A63DB2E79}"/>
                </a:ext>
              </a:extLst>
            </p:cNvPr>
            <p:cNvCxnSpPr>
              <a:stCxn id="10" idx="0"/>
              <a:endCxn id="7" idx="4"/>
            </p:cNvCxnSpPr>
            <p:nvPr/>
          </p:nvCxnSpPr>
          <p:spPr>
            <a:xfrm flipV="1">
              <a:off x="5840872" y="4368301"/>
              <a:ext cx="0" cy="1040061"/>
            </a:xfrm>
            <a:prstGeom prst="line">
              <a:avLst/>
            </a:prstGeom>
            <a:ln>
              <a:solidFill>
                <a:srgbClr val="66C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4D88E969-9DC4-4760-90D4-E606C2EE7A73}"/>
                </a:ext>
              </a:extLst>
            </p:cNvPr>
            <p:cNvCxnSpPr>
              <a:stCxn id="15" idx="7"/>
              <a:endCxn id="7" idx="3"/>
            </p:cNvCxnSpPr>
            <p:nvPr/>
          </p:nvCxnSpPr>
          <p:spPr>
            <a:xfrm flipV="1">
              <a:off x="4471150" y="4119609"/>
              <a:ext cx="769328" cy="684779"/>
            </a:xfrm>
            <a:prstGeom prst="line">
              <a:avLst/>
            </a:prstGeom>
            <a:ln>
              <a:solidFill>
                <a:srgbClr val="66C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0033FFD0-7DCD-434E-BCAB-AF0AA49272CD}"/>
                </a:ext>
              </a:extLst>
            </p:cNvPr>
            <p:cNvCxnSpPr>
              <a:cxnSpLocks/>
              <a:stCxn id="12" idx="6"/>
              <a:endCxn id="7" idx="2"/>
            </p:cNvCxnSpPr>
            <p:nvPr/>
          </p:nvCxnSpPr>
          <p:spPr>
            <a:xfrm>
              <a:off x="3951725" y="3519215"/>
              <a:ext cx="1040061" cy="0"/>
            </a:xfrm>
            <a:prstGeom prst="line">
              <a:avLst/>
            </a:prstGeom>
            <a:ln>
              <a:solidFill>
                <a:srgbClr val="66C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88268300-1C7C-48EB-8028-13BD336DCABE}"/>
                </a:ext>
              </a:extLst>
            </p:cNvPr>
            <p:cNvCxnSpPr>
              <a:stCxn id="13" idx="5"/>
              <a:endCxn id="7" idx="1"/>
            </p:cNvCxnSpPr>
            <p:nvPr/>
          </p:nvCxnSpPr>
          <p:spPr>
            <a:xfrm>
              <a:off x="4471150" y="2234042"/>
              <a:ext cx="769328" cy="684779"/>
            </a:xfrm>
            <a:prstGeom prst="line">
              <a:avLst/>
            </a:prstGeom>
            <a:ln>
              <a:solidFill>
                <a:srgbClr val="66C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Grafik 58">
            <a:extLst>
              <a:ext uri="{FF2B5EF4-FFF2-40B4-BE49-F238E27FC236}">
                <a16:creationId xmlns:a16="http://schemas.microsoft.com/office/drawing/2014/main" id="{0E31E623-1AE6-42F2-9422-23F78A43E6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51650" y="3217996"/>
            <a:ext cx="1556923" cy="6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innen, Schreibtisch, Büro enthält.&#10;&#10;Automatisch generierte Beschreibung">
            <a:extLst>
              <a:ext uri="{FF2B5EF4-FFF2-40B4-BE49-F238E27FC236}">
                <a16:creationId xmlns:a16="http://schemas.microsoft.com/office/drawing/2014/main" id="{26F76901-5CA3-4881-839B-589FA3C02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5" b="27977"/>
          <a:stretch/>
        </p:blipFill>
        <p:spPr>
          <a:xfrm>
            <a:off x="0" y="2438399"/>
            <a:ext cx="12192000" cy="4419601"/>
          </a:xfrm>
          <a:prstGeom prst="rect">
            <a:avLst/>
          </a:prstGeom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EFD8BEAF-BECD-4D8C-A999-A7641D1D9E63}"/>
              </a:ext>
            </a:extLst>
          </p:cNvPr>
          <p:cNvSpPr txBox="1">
            <a:spLocks/>
          </p:cNvSpPr>
          <p:nvPr/>
        </p:nvSpPr>
        <p:spPr>
          <a:xfrm>
            <a:off x="724218" y="279784"/>
            <a:ext cx="3075940" cy="40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004469"/>
                </a:solidFill>
                <a:latin typeface="Montserrat" panose="00000500000000000000" pitchFamily="2" charset="0"/>
              </a:rPr>
              <a:t>Qualität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1998976F-CFAE-4508-846D-DAADF804AA9D}"/>
              </a:ext>
            </a:extLst>
          </p:cNvPr>
          <p:cNvCxnSpPr>
            <a:cxnSpLocks/>
          </p:cNvCxnSpPr>
          <p:nvPr/>
        </p:nvCxnSpPr>
        <p:spPr>
          <a:xfrm>
            <a:off x="627814" y="273310"/>
            <a:ext cx="0" cy="438698"/>
          </a:xfrm>
          <a:prstGeom prst="line">
            <a:avLst/>
          </a:prstGeom>
          <a:ln w="12700">
            <a:solidFill>
              <a:srgbClr val="66C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047F046C-DFBF-405A-8D8D-1F921B4108D2}"/>
              </a:ext>
            </a:extLst>
          </p:cNvPr>
          <p:cNvSpPr/>
          <p:nvPr/>
        </p:nvSpPr>
        <p:spPr>
          <a:xfrm>
            <a:off x="339047" y="1864311"/>
            <a:ext cx="11455686" cy="4259087"/>
          </a:xfrm>
          <a:prstGeom prst="rect">
            <a:avLst/>
          </a:prstGeom>
          <a:solidFill>
            <a:srgbClr val="00446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DB01BAC-E2FB-49F4-AB64-10E06AD72555}"/>
              </a:ext>
            </a:extLst>
          </p:cNvPr>
          <p:cNvCxnSpPr>
            <a:cxnSpLocks/>
          </p:cNvCxnSpPr>
          <p:nvPr/>
        </p:nvCxnSpPr>
        <p:spPr>
          <a:xfrm>
            <a:off x="4055542" y="2851079"/>
            <a:ext cx="0" cy="2463013"/>
          </a:xfrm>
          <a:prstGeom prst="line">
            <a:avLst/>
          </a:prstGeom>
          <a:ln w="31750" cap="rnd">
            <a:solidFill>
              <a:srgbClr val="66C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49BE87C-F3F0-412B-AA61-249475AA1BF9}"/>
              </a:ext>
            </a:extLst>
          </p:cNvPr>
          <p:cNvCxnSpPr>
            <a:cxnSpLocks/>
          </p:cNvCxnSpPr>
          <p:nvPr/>
        </p:nvCxnSpPr>
        <p:spPr>
          <a:xfrm>
            <a:off x="8102834" y="2851079"/>
            <a:ext cx="0" cy="2463013"/>
          </a:xfrm>
          <a:prstGeom prst="line">
            <a:avLst/>
          </a:prstGeom>
          <a:ln w="31750" cap="rnd">
            <a:solidFill>
              <a:srgbClr val="66C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E09530EE-356C-4746-8AF4-127403BBA1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6734" y="2925954"/>
            <a:ext cx="540000" cy="49091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CE6D931-8978-4890-BA34-47B7AD2563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4891" y="2901696"/>
            <a:ext cx="540000" cy="540000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42367B9-CEC5-43E3-B6CC-855FC833BF1E}"/>
              </a:ext>
            </a:extLst>
          </p:cNvPr>
          <p:cNvGrpSpPr>
            <a:grpSpLocks noChangeAspect="1"/>
          </p:cNvGrpSpPr>
          <p:nvPr/>
        </p:nvGrpSpPr>
        <p:grpSpPr>
          <a:xfrm>
            <a:off x="5808000" y="2947696"/>
            <a:ext cx="576000" cy="448000"/>
            <a:chOff x="5667375" y="3095625"/>
            <a:chExt cx="857250" cy="66675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0F159D3-E06B-490C-8458-881EE49B908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67375" y="3095625"/>
              <a:ext cx="857250" cy="666750"/>
            </a:xfrm>
            <a:prstGeom prst="rect">
              <a:avLst/>
            </a:prstGeom>
          </p:spPr>
        </p:pic>
        <p:grpSp>
          <p:nvGrpSpPr>
            <p:cNvPr id="38" name="Grafik 36">
              <a:extLst>
                <a:ext uri="{FF2B5EF4-FFF2-40B4-BE49-F238E27FC236}">
                  <a16:creationId xmlns:a16="http://schemas.microsoft.com/office/drawing/2014/main" id="{8A5D64BC-A1E8-4DE4-8A65-D73FD29F7C8D}"/>
                </a:ext>
              </a:extLst>
            </p:cNvPr>
            <p:cNvGrpSpPr/>
            <p:nvPr/>
          </p:nvGrpSpPr>
          <p:grpSpPr>
            <a:xfrm>
              <a:off x="5867400" y="3247598"/>
              <a:ext cx="457200" cy="266700"/>
              <a:chOff x="5867400" y="3247598"/>
              <a:chExt cx="457200" cy="266700"/>
            </a:xfrm>
            <a:solidFill>
              <a:schemeClr val="bg1"/>
            </a:solidFill>
          </p:grpSpPr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69E2B472-4ADC-41DC-854F-910C9D95191C}"/>
                  </a:ext>
                </a:extLst>
              </p:cNvPr>
              <p:cNvSpPr/>
              <p:nvPr/>
            </p:nvSpPr>
            <p:spPr>
              <a:xfrm>
                <a:off x="5891212" y="3347610"/>
                <a:ext cx="152400" cy="142875"/>
              </a:xfrm>
              <a:custGeom>
                <a:avLst/>
                <a:gdLst>
                  <a:gd name="connsiteX0" fmla="*/ 3 w 152400"/>
                  <a:gd name="connsiteY0" fmla="*/ 142886 h 142875"/>
                  <a:gd name="connsiteX1" fmla="*/ 152403 w 152400"/>
                  <a:gd name="connsiteY1" fmla="*/ 1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400" h="142875">
                    <a:moveTo>
                      <a:pt x="3" y="142886"/>
                    </a:moveTo>
                    <a:lnTo>
                      <a:pt x="152403" y="11"/>
                    </a:lnTo>
                  </a:path>
                </a:pathLst>
              </a:custGeom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6BC22CE-85AB-48A7-997B-CD816869E325}"/>
                  </a:ext>
                </a:extLst>
              </p:cNvPr>
              <p:cNvSpPr/>
              <p:nvPr/>
            </p:nvSpPr>
            <p:spPr>
              <a:xfrm>
                <a:off x="6034087" y="3338085"/>
                <a:ext cx="123825" cy="95250"/>
              </a:xfrm>
              <a:custGeom>
                <a:avLst/>
                <a:gdLst>
                  <a:gd name="connsiteX0" fmla="*/ 123843 w 123825"/>
                  <a:gd name="connsiteY0" fmla="*/ 95260 h 95250"/>
                  <a:gd name="connsiteX1" fmla="*/ 18 w 123825"/>
                  <a:gd name="connsiteY1" fmla="*/ 1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825" h="95250">
                    <a:moveTo>
                      <a:pt x="123843" y="95260"/>
                    </a:moveTo>
                    <a:lnTo>
                      <a:pt x="18" y="10"/>
                    </a:lnTo>
                  </a:path>
                </a:pathLst>
              </a:custGeom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3C9B375D-5645-4A3E-813E-3793416BB3D7}"/>
                  </a:ext>
                </a:extLst>
              </p:cNvPr>
              <p:cNvSpPr/>
              <p:nvPr/>
            </p:nvSpPr>
            <p:spPr>
              <a:xfrm>
                <a:off x="6129337" y="3271410"/>
                <a:ext cx="180975" cy="171450"/>
              </a:xfrm>
              <a:custGeom>
                <a:avLst/>
                <a:gdLst>
                  <a:gd name="connsiteX0" fmla="*/ 181003 w 180975"/>
                  <a:gd name="connsiteY0" fmla="*/ 3 h 171450"/>
                  <a:gd name="connsiteX1" fmla="*/ 28 w 180975"/>
                  <a:gd name="connsiteY1" fmla="*/ 17145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975" h="171450">
                    <a:moveTo>
                      <a:pt x="181003" y="3"/>
                    </a:moveTo>
                    <a:lnTo>
                      <a:pt x="28" y="171453"/>
                    </a:lnTo>
                  </a:path>
                </a:pathLst>
              </a:custGeom>
              <a:ln w="285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5E49F7B-4B88-4063-A0AF-80855AC0FFA6}"/>
                  </a:ext>
                </a:extLst>
              </p:cNvPr>
              <p:cNvSpPr/>
              <p:nvPr/>
            </p:nvSpPr>
            <p:spPr>
              <a:xfrm>
                <a:off x="6000750" y="3304748"/>
                <a:ext cx="76200" cy="76200"/>
              </a:xfrm>
              <a:custGeom>
                <a:avLst/>
                <a:gdLst>
                  <a:gd name="connsiteX0" fmla="*/ 76214 w 76200"/>
                  <a:gd name="connsiteY0" fmla="*/ 38106 h 76200"/>
                  <a:gd name="connsiteX1" fmla="*/ 38114 w 76200"/>
                  <a:gd name="connsiteY1" fmla="*/ 76206 h 76200"/>
                  <a:gd name="connsiteX2" fmla="*/ 14 w 76200"/>
                  <a:gd name="connsiteY2" fmla="*/ 38106 h 76200"/>
                  <a:gd name="connsiteX3" fmla="*/ 38114 w 76200"/>
                  <a:gd name="connsiteY3" fmla="*/ 6 h 76200"/>
                  <a:gd name="connsiteX4" fmla="*/ 76214 w 76200"/>
                  <a:gd name="connsiteY4" fmla="*/ 38106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14" y="38106"/>
                    </a:moveTo>
                    <a:cubicBezTo>
                      <a:pt x="76214" y="59148"/>
                      <a:pt x="59156" y="76206"/>
                      <a:pt x="38114" y="76206"/>
                    </a:cubicBezTo>
                    <a:cubicBezTo>
                      <a:pt x="17072" y="76206"/>
                      <a:pt x="14" y="59148"/>
                      <a:pt x="14" y="38106"/>
                    </a:cubicBezTo>
                    <a:cubicBezTo>
                      <a:pt x="14" y="17064"/>
                      <a:pt x="17072" y="6"/>
                      <a:pt x="38114" y="6"/>
                    </a:cubicBezTo>
                    <a:cubicBezTo>
                      <a:pt x="59156" y="6"/>
                      <a:pt x="76214" y="17064"/>
                      <a:pt x="76214" y="3810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E0FFD6FC-B8CE-4C29-A698-0836737A4634}"/>
                  </a:ext>
                </a:extLst>
              </p:cNvPr>
              <p:cNvSpPr/>
              <p:nvPr/>
            </p:nvSpPr>
            <p:spPr>
              <a:xfrm>
                <a:off x="6248400" y="3247598"/>
                <a:ext cx="76200" cy="76200"/>
              </a:xfrm>
              <a:custGeom>
                <a:avLst/>
                <a:gdLst>
                  <a:gd name="connsiteX0" fmla="*/ 76240 w 76200"/>
                  <a:gd name="connsiteY0" fmla="*/ 38100 h 76200"/>
                  <a:gd name="connsiteX1" fmla="*/ 38140 w 76200"/>
                  <a:gd name="connsiteY1" fmla="*/ 76200 h 76200"/>
                  <a:gd name="connsiteX2" fmla="*/ 40 w 76200"/>
                  <a:gd name="connsiteY2" fmla="*/ 38100 h 76200"/>
                  <a:gd name="connsiteX3" fmla="*/ 38140 w 76200"/>
                  <a:gd name="connsiteY3" fmla="*/ 0 h 76200"/>
                  <a:gd name="connsiteX4" fmla="*/ 7624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40" y="38100"/>
                    </a:moveTo>
                    <a:cubicBezTo>
                      <a:pt x="76240" y="59142"/>
                      <a:pt x="59182" y="76200"/>
                      <a:pt x="38140" y="76200"/>
                    </a:cubicBezTo>
                    <a:cubicBezTo>
                      <a:pt x="17098" y="76200"/>
                      <a:pt x="40" y="59142"/>
                      <a:pt x="40" y="38100"/>
                    </a:cubicBezTo>
                    <a:cubicBezTo>
                      <a:pt x="40" y="17058"/>
                      <a:pt x="17098" y="0"/>
                      <a:pt x="38140" y="0"/>
                    </a:cubicBezTo>
                    <a:cubicBezTo>
                      <a:pt x="59182" y="0"/>
                      <a:pt x="76240" y="17058"/>
                      <a:pt x="76240" y="381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A0F9FCB5-F575-46C5-A47D-AC9705FF7C82}"/>
                  </a:ext>
                </a:extLst>
              </p:cNvPr>
              <p:cNvSpPr/>
              <p:nvPr/>
            </p:nvSpPr>
            <p:spPr>
              <a:xfrm>
                <a:off x="5867400" y="3438098"/>
                <a:ext cx="76200" cy="76200"/>
              </a:xfrm>
              <a:custGeom>
                <a:avLst/>
                <a:gdLst>
                  <a:gd name="connsiteX0" fmla="*/ 76200 w 76200"/>
                  <a:gd name="connsiteY0" fmla="*/ 38120 h 76200"/>
                  <a:gd name="connsiteX1" fmla="*/ 38100 w 76200"/>
                  <a:gd name="connsiteY1" fmla="*/ 76220 h 76200"/>
                  <a:gd name="connsiteX2" fmla="*/ 0 w 76200"/>
                  <a:gd name="connsiteY2" fmla="*/ 38120 h 76200"/>
                  <a:gd name="connsiteX3" fmla="*/ 38100 w 76200"/>
                  <a:gd name="connsiteY3" fmla="*/ 20 h 76200"/>
                  <a:gd name="connsiteX4" fmla="*/ 76200 w 76200"/>
                  <a:gd name="connsiteY4" fmla="*/ 3812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20"/>
                    </a:moveTo>
                    <a:cubicBezTo>
                      <a:pt x="76200" y="59162"/>
                      <a:pt x="59142" y="76220"/>
                      <a:pt x="38100" y="76220"/>
                    </a:cubicBezTo>
                    <a:cubicBezTo>
                      <a:pt x="17058" y="76220"/>
                      <a:pt x="0" y="59162"/>
                      <a:pt x="0" y="38120"/>
                    </a:cubicBezTo>
                    <a:cubicBezTo>
                      <a:pt x="0" y="17078"/>
                      <a:pt x="17058" y="20"/>
                      <a:pt x="38100" y="20"/>
                    </a:cubicBezTo>
                    <a:cubicBezTo>
                      <a:pt x="59142" y="20"/>
                      <a:pt x="76200" y="17078"/>
                      <a:pt x="76200" y="38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310FCD89-403D-47A1-93D7-3F6A16827C7F}"/>
                  </a:ext>
                </a:extLst>
              </p:cNvPr>
              <p:cNvSpPr/>
              <p:nvPr/>
            </p:nvSpPr>
            <p:spPr>
              <a:xfrm>
                <a:off x="6115050" y="3390473"/>
                <a:ext cx="76200" cy="76200"/>
              </a:xfrm>
              <a:custGeom>
                <a:avLst/>
                <a:gdLst>
                  <a:gd name="connsiteX0" fmla="*/ 76226 w 76200"/>
                  <a:gd name="connsiteY0" fmla="*/ 38115 h 76200"/>
                  <a:gd name="connsiteX1" fmla="*/ 38126 w 76200"/>
                  <a:gd name="connsiteY1" fmla="*/ 76215 h 76200"/>
                  <a:gd name="connsiteX2" fmla="*/ 26 w 76200"/>
                  <a:gd name="connsiteY2" fmla="*/ 38115 h 76200"/>
                  <a:gd name="connsiteX3" fmla="*/ 38126 w 76200"/>
                  <a:gd name="connsiteY3" fmla="*/ 15 h 76200"/>
                  <a:gd name="connsiteX4" fmla="*/ 76226 w 76200"/>
                  <a:gd name="connsiteY4" fmla="*/ 3811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26" y="38115"/>
                    </a:moveTo>
                    <a:cubicBezTo>
                      <a:pt x="76226" y="59157"/>
                      <a:pt x="59168" y="76215"/>
                      <a:pt x="38126" y="76215"/>
                    </a:cubicBezTo>
                    <a:cubicBezTo>
                      <a:pt x="17084" y="76215"/>
                      <a:pt x="26" y="59157"/>
                      <a:pt x="26" y="38115"/>
                    </a:cubicBezTo>
                    <a:cubicBezTo>
                      <a:pt x="26" y="17073"/>
                      <a:pt x="17084" y="15"/>
                      <a:pt x="38126" y="15"/>
                    </a:cubicBezTo>
                    <a:cubicBezTo>
                      <a:pt x="59168" y="15"/>
                      <a:pt x="76226" y="17073"/>
                      <a:pt x="76226" y="381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48" name="Untertitel 2">
            <a:extLst>
              <a:ext uri="{FF2B5EF4-FFF2-40B4-BE49-F238E27FC236}">
                <a16:creationId xmlns:a16="http://schemas.microsoft.com/office/drawing/2014/main" id="{6553F8E1-9FA0-473E-A89F-1D78E05ACE1C}"/>
              </a:ext>
            </a:extLst>
          </p:cNvPr>
          <p:cNvSpPr txBox="1">
            <a:spLocks/>
          </p:cNvSpPr>
          <p:nvPr/>
        </p:nvSpPr>
        <p:spPr>
          <a:xfrm>
            <a:off x="483768" y="3794200"/>
            <a:ext cx="3465932" cy="449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>
                <a:solidFill>
                  <a:schemeClr val="bg1"/>
                </a:solidFill>
                <a:latin typeface="Montserrat" panose="00000500000000000000" pitchFamily="2" charset="0"/>
              </a:rPr>
              <a:t>Fachliche Expertise</a:t>
            </a:r>
          </a:p>
        </p:txBody>
      </p:sp>
      <p:sp>
        <p:nvSpPr>
          <p:cNvPr id="49" name="Untertitel 2">
            <a:extLst>
              <a:ext uri="{FF2B5EF4-FFF2-40B4-BE49-F238E27FC236}">
                <a16:creationId xmlns:a16="http://schemas.microsoft.com/office/drawing/2014/main" id="{31E0E928-C5F4-4752-92F1-12930D0F48B5}"/>
              </a:ext>
            </a:extLst>
          </p:cNvPr>
          <p:cNvSpPr txBox="1">
            <a:spLocks/>
          </p:cNvSpPr>
          <p:nvPr/>
        </p:nvSpPr>
        <p:spPr>
          <a:xfrm>
            <a:off x="4305300" y="3794200"/>
            <a:ext cx="3581400" cy="449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>
                <a:solidFill>
                  <a:schemeClr val="bg1"/>
                </a:solidFill>
                <a:latin typeface="Montserrat" panose="00000500000000000000" pitchFamily="2" charset="0"/>
              </a:rPr>
              <a:t>Permanente Evaluation</a:t>
            </a:r>
          </a:p>
        </p:txBody>
      </p:sp>
      <p:sp>
        <p:nvSpPr>
          <p:cNvPr id="50" name="Untertitel 2">
            <a:extLst>
              <a:ext uri="{FF2B5EF4-FFF2-40B4-BE49-F238E27FC236}">
                <a16:creationId xmlns:a16="http://schemas.microsoft.com/office/drawing/2014/main" id="{08F9F309-B2F4-4647-A8EA-7DE154033103}"/>
              </a:ext>
            </a:extLst>
          </p:cNvPr>
          <p:cNvSpPr txBox="1">
            <a:spLocks/>
          </p:cNvSpPr>
          <p:nvPr/>
        </p:nvSpPr>
        <p:spPr>
          <a:xfrm>
            <a:off x="8269557" y="3794200"/>
            <a:ext cx="3300140" cy="449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>
                <a:solidFill>
                  <a:schemeClr val="bg1"/>
                </a:solidFill>
                <a:latin typeface="Montserrat" panose="00000500000000000000" pitchFamily="2" charset="0"/>
              </a:rPr>
              <a:t>Zertifizierte Qualität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730D552D-0A46-4F28-AF64-088D3A99F9CF}"/>
              </a:ext>
            </a:extLst>
          </p:cNvPr>
          <p:cNvSpPr txBox="1"/>
          <p:nvPr/>
        </p:nvSpPr>
        <p:spPr>
          <a:xfrm>
            <a:off x="659415" y="4359985"/>
            <a:ext cx="3114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Langjährige und vielfältige </a:t>
            </a:r>
            <a:b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Erfahrung im Bereich Steck-</a:t>
            </a:r>
            <a:b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de-DE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verbinder</a:t>
            </a: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 und Kontaktelemente</a:t>
            </a:r>
            <a:endParaRPr lang="de-DE" sz="14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404ED60-275A-422E-8E9E-F0E7842BB121}"/>
              </a:ext>
            </a:extLst>
          </p:cNvPr>
          <p:cNvSpPr txBox="1"/>
          <p:nvPr/>
        </p:nvSpPr>
        <p:spPr>
          <a:xfrm>
            <a:off x="4503481" y="4359985"/>
            <a:ext cx="3114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Regelmäßig Laborprüfungen gemäß nationaler </a:t>
            </a:r>
            <a:b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und internationaler Qualifizierungsmaßstäbe</a:t>
            </a:r>
            <a:endParaRPr lang="de-DE" sz="14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963F2B70-4CBD-462B-963A-74A4DF892791}"/>
              </a:ext>
            </a:extLst>
          </p:cNvPr>
          <p:cNvSpPr txBox="1"/>
          <p:nvPr/>
        </p:nvSpPr>
        <p:spPr>
          <a:xfrm>
            <a:off x="8391465" y="4359985"/>
            <a:ext cx="3114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Qualitätsnormen wie ISO 9001, Garant für höchste </a:t>
            </a:r>
            <a:b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de-DE" sz="1400" dirty="0">
                <a:solidFill>
                  <a:schemeClr val="bg1"/>
                </a:solidFill>
                <a:latin typeface="Montserrat" panose="00000500000000000000" pitchFamily="2" charset="0"/>
              </a:rPr>
              <a:t>Effektivität unserer Prozessüberwachungssysteme</a:t>
            </a:r>
            <a:endParaRPr lang="de-DE" sz="14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99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Breitbild</PresentationFormat>
  <Paragraphs>55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Montserrat Light</vt:lpstr>
      <vt:lpstr>Montserrat Medium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Stefanie Philippe</dc:creator>
  <cp:lastModifiedBy>Daniel Schell | Schell Connect</cp:lastModifiedBy>
  <cp:revision>37</cp:revision>
  <dcterms:created xsi:type="dcterms:W3CDTF">2022-03-24T09:48:42Z</dcterms:created>
  <dcterms:modified xsi:type="dcterms:W3CDTF">2026-06-16T07:46:49Z</dcterms:modified>
</cp:coreProperties>
</file>